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4" d="100"/>
          <a:sy n="104" d="100"/>
        </p:scale>
        <p:origin x="756"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7E8121-D014-4C9D-AEF3-D4BB5442719F}" type="datetimeFigureOut">
              <a:rPr lang="it-IT" smtClean="0"/>
              <a:t>15/09/2026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ABDB7-1F31-4404-BAC4-A1889E1D17D4}" type="slidenum">
              <a:rPr lang="it-IT" smtClean="0"/>
              <a:t>‹N›</a:t>
            </a:fld>
            <a:endParaRPr lang="it-IT"/>
          </a:p>
        </p:txBody>
      </p:sp>
    </p:spTree>
    <p:extLst>
      <p:ext uri="{BB962C8B-B14F-4D97-AF65-F5344CB8AC3E}">
        <p14:creationId xmlns:p14="http://schemas.microsoft.com/office/powerpoint/2010/main" val="877362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rtl="0"/>
            <a:r>
              <a:rPr lang="en-US" sz="1200" b="0" u="none" strike="noStrike" kern="1200" dirty="0" smtClean="0">
                <a:solidFill>
                  <a:schemeClr val="tx1"/>
                </a:solidFill>
                <a:effectLst/>
                <a:latin typeface="+mn-lt"/>
                <a:ea typeface="+mn-ea"/>
                <a:cs typeface="+mn-cs"/>
              </a:rPr>
              <a:t>Moving Beyond the Anatomical Dogma: Historically, immediate post-operative bariatric care focused almost entirely on mechanical and anatomical integrity, such as routine upper GI water-soluble contrast swallows to check for a leak. Today, for an expert surgical audience, we must emphasize shifting our core surveillance focus toward global patient homeostasis within the first 30 days. 2. The Neuro-Humoral and Hemodynamic Response: Early post-op catastrophes like leaks, occult hemorrhage, or mechanical loop twisting do not immediately announce themselves with structural or radiological changes. Instead, they first disturb systemic physiology. Sympathetic activation and humoral stress responses manifest as early vital sign deviations, with sustained tachycardia (&gt;110-120 bpm) acting as the single most sensitive early warning indicator of abdominal sepsis or internal volume loss. 3. The Masking Effects of ERAS Protocols: Modern Enhanced Recovery After Surgery (ERAS) pathways utilize early mobilization and aggressive multimodal, non-opioid analgesia. While highly beneficial, they blunt traditional indicators like severe abdominal pain or abdominal guarding. Consequently, closely monitoring objective trends—such as biomarker kinetics and sustained heart rate parameters—remains the only reliable shield against missing an early anastomotic breakdown. 4. Take-Home Message: Do not wait for structural confirmation like a positive CT scan or frank peritonitis. If the patient's systemic physiology is actively deteriorating, clinical suspicion alone must drive the decision for immediate laparoscopic re-exploration. </a:t>
            </a:r>
          </a:p>
          <a:p>
            <a:r>
              <a:rPr lang="en-US" sz="1200" b="0" u="none" strike="noStrike" kern="1200" dirty="0" err="1" smtClean="0">
                <a:solidFill>
                  <a:schemeClr val="tx1"/>
                </a:solidFill>
                <a:effectLst/>
                <a:latin typeface="+mn-lt"/>
                <a:ea typeface="+mn-ea"/>
                <a:cs typeface="+mn-cs"/>
              </a:rPr>
              <a:t>Usa</a:t>
            </a:r>
            <a:r>
              <a:rPr lang="en-US" sz="1200" b="0" u="none" strike="noStrike" kern="1200" dirty="0" smtClean="0">
                <a:solidFill>
                  <a:schemeClr val="tx1"/>
                </a:solidFill>
                <a:effectLst/>
                <a:latin typeface="+mn-lt"/>
                <a:ea typeface="+mn-ea"/>
                <a:cs typeface="+mn-cs"/>
              </a:rPr>
              <a:t> </a:t>
            </a:r>
            <a:r>
              <a:rPr lang="en-US" sz="1200" b="0" u="none" strike="noStrike" kern="1200" dirty="0" err="1" smtClean="0">
                <a:solidFill>
                  <a:schemeClr val="tx1"/>
                </a:solidFill>
                <a:effectLst/>
                <a:latin typeface="+mn-lt"/>
                <a:ea typeface="+mn-ea"/>
                <a:cs typeface="+mn-cs"/>
              </a:rPr>
              <a:t>il</a:t>
            </a:r>
            <a:r>
              <a:rPr lang="en-US" sz="1200" b="0" u="none" strike="noStrike" kern="1200" dirty="0" smtClean="0">
                <a:solidFill>
                  <a:schemeClr val="tx1"/>
                </a:solidFill>
                <a:effectLst/>
                <a:latin typeface="+mn-lt"/>
                <a:ea typeface="+mn-ea"/>
                <a:cs typeface="+mn-cs"/>
              </a:rPr>
              <a:t> </a:t>
            </a:r>
            <a:r>
              <a:rPr lang="en-US" sz="1200" b="0" u="none" strike="noStrike" kern="1200" dirty="0" err="1" smtClean="0">
                <a:solidFill>
                  <a:schemeClr val="tx1"/>
                </a:solidFill>
                <a:effectLst/>
                <a:latin typeface="+mn-lt"/>
                <a:ea typeface="+mn-ea"/>
                <a:cs typeface="+mn-cs"/>
              </a:rPr>
              <a:t>codice</a:t>
            </a:r>
            <a:r>
              <a:rPr lang="en-US" sz="1200" b="0" u="none" strike="noStrike" kern="1200" dirty="0" smtClean="0">
                <a:solidFill>
                  <a:schemeClr val="tx1"/>
                </a:solidFill>
                <a:effectLst/>
                <a:latin typeface="+mn-lt"/>
                <a:ea typeface="+mn-ea"/>
                <a:cs typeface="+mn-cs"/>
              </a:rPr>
              <a:t> con </a:t>
            </a:r>
            <a:r>
              <a:rPr lang="en-US" sz="1200" b="0" u="none" strike="noStrike" kern="1200" dirty="0" err="1" smtClean="0">
                <a:solidFill>
                  <a:schemeClr val="tx1"/>
                </a:solidFill>
                <a:effectLst/>
                <a:latin typeface="+mn-lt"/>
                <a:ea typeface="+mn-ea"/>
                <a:cs typeface="+mn-cs"/>
              </a:rPr>
              <a:t>cautela</a:t>
            </a:r>
            <a:r>
              <a:rPr lang="en-US" sz="1200" b="0" u="none" strike="noStrike" kern="1200" dirty="0" smtClean="0">
                <a:solidFill>
                  <a:schemeClr val="tx1"/>
                </a:solidFill>
                <a:effectLst/>
                <a:latin typeface="+mn-lt"/>
                <a:ea typeface="+mn-ea"/>
                <a:cs typeface="+mn-cs"/>
              </a:rPr>
              <a:t>.</a:t>
            </a:r>
          </a:p>
          <a:p>
            <a:endParaRPr lang="it-IT" dirty="0"/>
          </a:p>
        </p:txBody>
      </p:sp>
      <p:sp>
        <p:nvSpPr>
          <p:cNvPr id="4" name="Segnaposto numero diapositiva 3"/>
          <p:cNvSpPr>
            <a:spLocks noGrp="1"/>
          </p:cNvSpPr>
          <p:nvPr>
            <p:ph type="sldNum" sz="quarter" idx="10"/>
          </p:nvPr>
        </p:nvSpPr>
        <p:spPr/>
        <p:txBody>
          <a:bodyPr/>
          <a:lstStyle/>
          <a:p>
            <a:fld id="{FE9ABDB7-1F31-4404-BAC4-A1889E1D17D4}" type="slidenum">
              <a:rPr lang="it-IT" smtClean="0"/>
              <a:t>2</a:t>
            </a:fld>
            <a:endParaRPr lang="it-IT"/>
          </a:p>
        </p:txBody>
      </p:sp>
    </p:spTree>
    <p:extLst>
      <p:ext uri="{BB962C8B-B14F-4D97-AF65-F5344CB8AC3E}">
        <p14:creationId xmlns:p14="http://schemas.microsoft.com/office/powerpoint/2010/main" val="446725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E9ABDB7-1F31-4404-BAC4-A1889E1D17D4}" type="slidenum">
              <a:rPr lang="it-IT" smtClean="0"/>
              <a:t>3</a:t>
            </a:fld>
            <a:endParaRPr lang="it-IT"/>
          </a:p>
        </p:txBody>
      </p:sp>
    </p:spTree>
    <p:extLst>
      <p:ext uri="{BB962C8B-B14F-4D97-AF65-F5344CB8AC3E}">
        <p14:creationId xmlns:p14="http://schemas.microsoft.com/office/powerpoint/2010/main" val="463200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61578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897831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080091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000397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02466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97787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450083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094456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54246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57532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74450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smtClean="0"/>
              <a:t>Fare clic per modificare lo stile del titolo</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019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8182907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it-IT" smtClean="0"/>
              <a:t>Fare clic per modificare lo stile del titolo</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15698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it-IT" smtClean="0"/>
              <a:t>Fare clic per modificare lo stile del titolo</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929198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9611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774438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66337023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jf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575035" y="1161934"/>
            <a:ext cx="12003464" cy="646331"/>
          </a:xfrm>
          <a:prstGeom prst="rect">
            <a:avLst/>
          </a:prstGeom>
          <a:noFill/>
        </p:spPr>
        <p:txBody>
          <a:bodyPr wrap="square">
            <a:spAutoFit/>
          </a:bodyPr>
          <a:lstStyle/>
          <a:p>
            <a:pPr>
              <a:defRPr sz="4000" b="1">
                <a:solidFill>
                  <a:srgbClr val="F0F2F5"/>
                </a:solidFill>
                <a:latin typeface="Arial"/>
              </a:defRPr>
            </a:pPr>
            <a:r>
              <a:rPr sz="3600" dirty="0">
                <a:solidFill>
                  <a:schemeClr val="bg1"/>
                </a:solidFill>
                <a:latin typeface="Times New Roman" panose="02020603050405020304" pitchFamily="18" charset="0"/>
                <a:cs typeface="Times New Roman" panose="02020603050405020304" pitchFamily="18" charset="0"/>
              </a:rPr>
              <a:t>Early Postoperative Complications </a:t>
            </a:r>
            <a:r>
              <a:rPr sz="3600" dirty="0" err="1" smtClean="0">
                <a:solidFill>
                  <a:schemeClr val="bg1"/>
                </a:solidFill>
                <a:latin typeface="Times New Roman" panose="02020603050405020304" pitchFamily="18" charset="0"/>
                <a:cs typeface="Times New Roman" panose="02020603050405020304" pitchFamily="18" charset="0"/>
              </a:rPr>
              <a:t>i</a:t>
            </a:r>
            <a:r>
              <a:rPr lang="it-IT" sz="3600" dirty="0" smtClean="0">
                <a:solidFill>
                  <a:schemeClr val="bg1"/>
                </a:solidFill>
                <a:latin typeface="Times New Roman" panose="02020603050405020304" pitchFamily="18" charset="0"/>
                <a:cs typeface="Times New Roman" panose="02020603050405020304" pitchFamily="18" charset="0"/>
              </a:rPr>
              <a:t>n </a:t>
            </a:r>
            <a:r>
              <a:rPr sz="3600" dirty="0" smtClean="0">
                <a:solidFill>
                  <a:schemeClr val="bg1"/>
                </a:solidFill>
                <a:latin typeface="Times New Roman" panose="02020603050405020304" pitchFamily="18" charset="0"/>
                <a:cs typeface="Times New Roman" panose="02020603050405020304" pitchFamily="18" charset="0"/>
              </a:rPr>
              <a:t>MGB/OAGB</a:t>
            </a:r>
            <a:endParaRPr sz="3600" dirty="0">
              <a:solidFill>
                <a:schemeClr val="bg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578950" y="2236140"/>
            <a:ext cx="2656136" cy="954107"/>
          </a:xfrm>
          <a:prstGeom prst="rect">
            <a:avLst/>
          </a:prstGeom>
          <a:noFill/>
        </p:spPr>
        <p:txBody>
          <a:bodyPr wrap="square">
            <a:spAutoFit/>
          </a:bodyPr>
          <a:lstStyle/>
          <a:p>
            <a:pPr>
              <a:defRPr sz="1300">
                <a:solidFill>
                  <a:srgbClr val="A0A6B2"/>
                </a:solidFill>
                <a:latin typeface="Arial"/>
              </a:defRPr>
            </a:pPr>
            <a:r>
              <a:rPr lang="it-IT" sz="2800" dirty="0" smtClean="0">
                <a:solidFill>
                  <a:srgbClr val="FF0000"/>
                </a:solidFill>
                <a:latin typeface="Times New Roman" panose="02020603050405020304" pitchFamily="18" charset="0"/>
                <a:cs typeface="Times New Roman" panose="02020603050405020304" pitchFamily="18" charset="0"/>
              </a:rPr>
              <a:t>Emilio Manno</a:t>
            </a:r>
          </a:p>
          <a:p>
            <a:pPr>
              <a:defRPr sz="1300">
                <a:solidFill>
                  <a:srgbClr val="A0A6B2"/>
                </a:solidFill>
                <a:latin typeface="Arial"/>
              </a:defRPr>
            </a:pPr>
            <a:r>
              <a:rPr lang="it-IT" sz="2800" dirty="0" smtClean="0">
                <a:solidFill>
                  <a:srgbClr val="FF0000"/>
                </a:solidFill>
              </a:rPr>
              <a:t> </a:t>
            </a:r>
            <a:endParaRPr sz="2800" dirty="0">
              <a:solidFill>
                <a:srgbClr val="FF0000"/>
              </a:solidFill>
            </a:endParaRPr>
          </a:p>
        </p:txBody>
      </p:sp>
      <p:sp>
        <p:nvSpPr>
          <p:cNvPr id="5" name="CasellaDiTesto 4"/>
          <p:cNvSpPr txBox="1"/>
          <p:nvPr/>
        </p:nvSpPr>
        <p:spPr>
          <a:xfrm>
            <a:off x="3042382" y="2936810"/>
            <a:ext cx="5496954" cy="954107"/>
          </a:xfrm>
          <a:prstGeom prst="rect">
            <a:avLst/>
          </a:prstGeom>
          <a:noFill/>
        </p:spPr>
        <p:txBody>
          <a:bodyPr wrap="none" rtlCol="0">
            <a:spAutoFit/>
          </a:bodyPr>
          <a:lstStyle/>
          <a:p>
            <a:r>
              <a:rPr lang="it-IT" sz="2800" dirty="0" err="1" smtClean="0">
                <a:solidFill>
                  <a:srgbClr val="FF0000"/>
                </a:solidFill>
                <a:latin typeface="Times New Roman" panose="02020603050405020304" pitchFamily="18" charset="0"/>
                <a:cs typeface="Times New Roman" panose="02020603050405020304" pitchFamily="18" charset="0"/>
              </a:rPr>
              <a:t>Bariatric</a:t>
            </a:r>
            <a:r>
              <a:rPr lang="it-IT" sz="2800" dirty="0" smtClean="0">
                <a:solidFill>
                  <a:srgbClr val="FF0000"/>
                </a:solidFill>
                <a:latin typeface="Times New Roman" panose="02020603050405020304" pitchFamily="18" charset="0"/>
                <a:cs typeface="Times New Roman" panose="02020603050405020304" pitchFamily="18" charset="0"/>
              </a:rPr>
              <a:t> and </a:t>
            </a:r>
            <a:r>
              <a:rPr lang="it-IT" sz="2800" dirty="0" err="1">
                <a:solidFill>
                  <a:srgbClr val="FF0000"/>
                </a:solidFill>
                <a:latin typeface="Times New Roman" panose="02020603050405020304" pitchFamily="18" charset="0"/>
                <a:cs typeface="Times New Roman" panose="02020603050405020304" pitchFamily="18" charset="0"/>
              </a:rPr>
              <a:t>M</a:t>
            </a:r>
            <a:r>
              <a:rPr lang="it-IT" sz="2800" dirty="0" err="1" smtClean="0">
                <a:solidFill>
                  <a:srgbClr val="FF0000"/>
                </a:solidFill>
                <a:latin typeface="Times New Roman" panose="02020603050405020304" pitchFamily="18" charset="0"/>
                <a:cs typeface="Times New Roman" panose="02020603050405020304" pitchFamily="18" charset="0"/>
              </a:rPr>
              <a:t>etabolic</a:t>
            </a:r>
            <a:r>
              <a:rPr lang="it-IT" sz="2800" dirty="0" smtClean="0">
                <a:solidFill>
                  <a:srgbClr val="FF0000"/>
                </a:solidFill>
                <a:latin typeface="Times New Roman" panose="02020603050405020304" pitchFamily="18" charset="0"/>
                <a:cs typeface="Times New Roman" panose="02020603050405020304" pitchFamily="18" charset="0"/>
              </a:rPr>
              <a:t> </a:t>
            </a:r>
            <a:r>
              <a:rPr lang="it-IT" sz="2800" dirty="0" err="1" smtClean="0">
                <a:solidFill>
                  <a:srgbClr val="FF0000"/>
                </a:solidFill>
                <a:latin typeface="Times New Roman" panose="02020603050405020304" pitchFamily="18" charset="0"/>
                <a:cs typeface="Times New Roman" panose="02020603050405020304" pitchFamily="18" charset="0"/>
              </a:rPr>
              <a:t>Surgery</a:t>
            </a:r>
            <a:r>
              <a:rPr lang="it-IT" sz="2800" dirty="0" smtClean="0">
                <a:solidFill>
                  <a:srgbClr val="FF0000"/>
                </a:solidFill>
                <a:latin typeface="Times New Roman" panose="02020603050405020304" pitchFamily="18" charset="0"/>
                <a:cs typeface="Times New Roman" panose="02020603050405020304" pitchFamily="18" charset="0"/>
              </a:rPr>
              <a:t> Unit</a:t>
            </a:r>
          </a:p>
          <a:p>
            <a:r>
              <a:rPr lang="it-IT" sz="2800" dirty="0" smtClean="0">
                <a:solidFill>
                  <a:srgbClr val="FF0000"/>
                </a:solidFill>
                <a:latin typeface="Times New Roman" panose="02020603050405020304" pitchFamily="18" charset="0"/>
                <a:cs typeface="Times New Roman" panose="02020603050405020304" pitchFamily="18" charset="0"/>
              </a:rPr>
              <a:t>Ospedale Cardarelli </a:t>
            </a:r>
            <a:r>
              <a:rPr lang="it-IT" sz="2800" dirty="0" smtClean="0">
                <a:solidFill>
                  <a:srgbClr val="FF0000"/>
                </a:solidFill>
                <a:latin typeface="Times New Roman" panose="02020603050405020304" pitchFamily="18" charset="0"/>
                <a:cs typeface="Times New Roman" panose="02020603050405020304" pitchFamily="18" charset="0"/>
              </a:rPr>
              <a:t>- </a:t>
            </a:r>
            <a:r>
              <a:rPr lang="it-IT" sz="2800" dirty="0" err="1" smtClean="0">
                <a:solidFill>
                  <a:srgbClr val="FF0000"/>
                </a:solidFill>
                <a:latin typeface="Times New Roman" panose="02020603050405020304" pitchFamily="18" charset="0"/>
                <a:cs typeface="Times New Roman" panose="02020603050405020304" pitchFamily="18" charset="0"/>
              </a:rPr>
              <a:t>Naples</a:t>
            </a:r>
            <a:r>
              <a:rPr lang="it-IT" sz="2800" dirty="0" smtClean="0">
                <a:solidFill>
                  <a:srgbClr val="FF0000"/>
                </a:solidFill>
                <a:latin typeface="Times New Roman" panose="02020603050405020304" pitchFamily="18" charset="0"/>
                <a:cs typeface="Times New Roman" panose="02020603050405020304" pitchFamily="18" charset="0"/>
              </a:rPr>
              <a:t> - </a:t>
            </a:r>
            <a:r>
              <a:rPr lang="it-IT" sz="2800" dirty="0" err="1" smtClean="0">
                <a:solidFill>
                  <a:srgbClr val="FF0000"/>
                </a:solidFill>
                <a:latin typeface="Times New Roman" panose="02020603050405020304" pitchFamily="18" charset="0"/>
                <a:cs typeface="Times New Roman" panose="02020603050405020304" pitchFamily="18" charset="0"/>
              </a:rPr>
              <a:t>Italy</a:t>
            </a:r>
            <a:endParaRPr lang="it-IT" sz="2800" dirty="0">
              <a:solidFill>
                <a:srgbClr val="FF0000"/>
              </a:solidFill>
              <a:latin typeface="Times New Roman" panose="02020603050405020304" pitchFamily="18"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9417" y="4572230"/>
            <a:ext cx="3095924" cy="2368897"/>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94909"/>
            <a:ext cx="2684565" cy="256309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61665"/>
          </a:xfrm>
          <a:prstGeom prst="rect">
            <a:avLst/>
          </a:prstGeom>
          <a:noFill/>
        </p:spPr>
        <p:txBody>
          <a:bodyPr wrap="square">
            <a:spAutoFit/>
          </a:bodyPr>
          <a:lstStyle/>
          <a:p>
            <a:pPr>
              <a:defRPr sz="1000" b="1">
                <a:solidFill>
                  <a:srgbClr val="009688"/>
                </a:solidFill>
                <a:latin typeface="Arial"/>
              </a:defRPr>
            </a:pPr>
            <a:r>
              <a:rPr sz="2400" dirty="0">
                <a:solidFill>
                  <a:srgbClr val="FF0000"/>
                </a:solidFill>
                <a:latin typeface="+mj-lt"/>
              </a:rPr>
              <a:t>CLINICAL BASELINE</a:t>
            </a:r>
          </a:p>
        </p:txBody>
      </p:sp>
      <p:sp>
        <p:nvSpPr>
          <p:cNvPr id="3" name="TextBox 2"/>
          <p:cNvSpPr txBox="1"/>
          <p:nvPr/>
        </p:nvSpPr>
        <p:spPr>
          <a:xfrm>
            <a:off x="2032419" y="876343"/>
            <a:ext cx="10698480" cy="731520"/>
          </a:xfrm>
          <a:prstGeom prst="rect">
            <a:avLst/>
          </a:prstGeom>
          <a:noFill/>
        </p:spPr>
        <p:txBody>
          <a:bodyPr wrap="square">
            <a:spAutoFit/>
          </a:bodyPr>
          <a:lstStyle/>
          <a:p>
            <a:pPr>
              <a:defRPr sz="2400" b="1">
                <a:solidFill>
                  <a:srgbClr val="F0F2F5"/>
                </a:solidFill>
                <a:latin typeface="Arial"/>
              </a:defRPr>
            </a:pPr>
            <a:r>
              <a:rPr dirty="0"/>
              <a:t>The 30-Day Post-OAGB Surveillance Paradigm</a:t>
            </a:r>
          </a:p>
        </p:txBody>
      </p:sp>
      <p:sp>
        <p:nvSpPr>
          <p:cNvPr id="4" name="TextBox 3"/>
          <p:cNvSpPr txBox="1"/>
          <p:nvPr/>
        </p:nvSpPr>
        <p:spPr>
          <a:xfrm>
            <a:off x="127733" y="1173380"/>
            <a:ext cx="11906054" cy="5042406"/>
          </a:xfrm>
          <a:prstGeom prst="rect">
            <a:avLst/>
          </a:prstGeom>
          <a:noFill/>
        </p:spPr>
        <p:txBody>
          <a:bodyPr wrap="square">
            <a:spAutoFit/>
          </a:bodyPr>
          <a:lstStyle/>
          <a:p>
            <a:pPr>
              <a:spcAft>
                <a:spcPts val="1400"/>
              </a:spcAft>
            </a:pPr>
            <a:r>
              <a:rPr sz="2000" dirty="0" smtClean="0">
                <a:solidFill>
                  <a:srgbClr val="F0F2F5"/>
                </a:solidFill>
              </a:rPr>
              <a:t> </a:t>
            </a:r>
            <a:r>
              <a:rPr lang="en-US" sz="2400" b="1" dirty="0">
                <a:solidFill>
                  <a:srgbClr val="009688"/>
                </a:solidFill>
              </a:rPr>
              <a:t>Physiological Shift Over Anatomical </a:t>
            </a:r>
            <a:r>
              <a:rPr lang="en-US" sz="2400" b="1" dirty="0" err="1">
                <a:solidFill>
                  <a:srgbClr val="009688"/>
                </a:solidFill>
              </a:rPr>
              <a:t>Focus</a:t>
            </a:r>
            <a:r>
              <a:rPr sz="2000" dirty="0" err="1" smtClean="0">
                <a:solidFill>
                  <a:srgbClr val="F0F2F5"/>
                </a:solidFill>
              </a:rPr>
              <a:t>Tr</a:t>
            </a:r>
            <a:endParaRPr lang="it-IT" sz="2000" dirty="0" smtClean="0">
              <a:solidFill>
                <a:srgbClr val="F0F2F5"/>
              </a:solidFill>
            </a:endParaRPr>
          </a:p>
          <a:p>
            <a:pPr>
              <a:spcAft>
                <a:spcPts val="1400"/>
              </a:spcAft>
            </a:pPr>
            <a:r>
              <a:rPr lang="it-IT" sz="2400" i="1" dirty="0" smtClean="0">
                <a:solidFill>
                  <a:srgbClr val="FF0000"/>
                </a:solidFill>
              </a:rPr>
              <a:t>from </a:t>
            </a:r>
            <a:r>
              <a:rPr lang="it-IT" sz="2400" i="1" dirty="0" err="1" smtClean="0">
                <a:solidFill>
                  <a:srgbClr val="FF0000"/>
                </a:solidFill>
              </a:rPr>
              <a:t>mechanical</a:t>
            </a:r>
            <a:r>
              <a:rPr lang="it-IT" sz="2400" i="1" dirty="0" smtClean="0">
                <a:solidFill>
                  <a:srgbClr val="FF0000"/>
                </a:solidFill>
              </a:rPr>
              <a:t> and </a:t>
            </a:r>
            <a:r>
              <a:rPr lang="it-IT" sz="2400" i="1" dirty="0" err="1" smtClean="0">
                <a:solidFill>
                  <a:srgbClr val="FF0000"/>
                </a:solidFill>
              </a:rPr>
              <a:t>anatomical</a:t>
            </a:r>
            <a:r>
              <a:rPr lang="it-IT" sz="2400" i="1" dirty="0" smtClean="0">
                <a:solidFill>
                  <a:srgbClr val="FF0000"/>
                </a:solidFill>
              </a:rPr>
              <a:t> </a:t>
            </a:r>
            <a:r>
              <a:rPr lang="it-IT" sz="2400" i="1" dirty="0" err="1" smtClean="0">
                <a:solidFill>
                  <a:srgbClr val="FF0000"/>
                </a:solidFill>
              </a:rPr>
              <a:t>integrity</a:t>
            </a:r>
            <a:r>
              <a:rPr lang="it-IT" sz="2400" i="1" dirty="0" smtClean="0">
                <a:solidFill>
                  <a:srgbClr val="FF0000"/>
                </a:solidFill>
              </a:rPr>
              <a:t> </a:t>
            </a:r>
            <a:r>
              <a:rPr lang="it-IT" sz="2400" i="1" dirty="0" err="1" smtClean="0">
                <a:solidFill>
                  <a:srgbClr val="FF0000"/>
                </a:solidFill>
              </a:rPr>
              <a:t>study</a:t>
            </a:r>
            <a:r>
              <a:rPr lang="it-IT" sz="2400" i="1" dirty="0" smtClean="0">
                <a:solidFill>
                  <a:srgbClr val="FF0000"/>
                </a:solidFill>
              </a:rPr>
              <a:t> to </a:t>
            </a:r>
            <a:r>
              <a:rPr lang="it-IT" sz="2400" i="1" dirty="0" smtClean="0">
                <a:solidFill>
                  <a:srgbClr val="FF0000"/>
                </a:solidFill>
              </a:rPr>
              <a:t>global </a:t>
            </a:r>
            <a:r>
              <a:rPr lang="it-IT" sz="2400" i="1" dirty="0" err="1" smtClean="0">
                <a:solidFill>
                  <a:srgbClr val="FF0000"/>
                </a:solidFill>
              </a:rPr>
              <a:t>patient</a:t>
            </a:r>
            <a:r>
              <a:rPr lang="it-IT" sz="2400" i="1" dirty="0" smtClean="0">
                <a:solidFill>
                  <a:srgbClr val="FF0000"/>
                </a:solidFill>
              </a:rPr>
              <a:t> </a:t>
            </a:r>
            <a:r>
              <a:rPr lang="it-IT" sz="2400" i="1" dirty="0" err="1" smtClean="0">
                <a:solidFill>
                  <a:srgbClr val="FF0000"/>
                </a:solidFill>
              </a:rPr>
              <a:t>omeostasis</a:t>
            </a:r>
            <a:r>
              <a:rPr lang="it-IT" sz="2400" i="1" dirty="0" smtClean="0">
                <a:solidFill>
                  <a:srgbClr val="FF0000"/>
                </a:solidFill>
              </a:rPr>
              <a:t> </a:t>
            </a:r>
            <a:r>
              <a:rPr sz="2000" dirty="0" err="1" smtClean="0">
                <a:solidFill>
                  <a:srgbClr val="F0F2F5"/>
                </a:solidFill>
              </a:rPr>
              <a:t>nsitioni</a:t>
            </a:r>
            <a:endParaRPr lang="it-IT" sz="2000" dirty="0" smtClean="0">
              <a:solidFill>
                <a:srgbClr val="F0F2F5"/>
              </a:solidFill>
            </a:endParaRPr>
          </a:p>
          <a:p>
            <a:pPr>
              <a:spcAft>
                <a:spcPts val="1400"/>
              </a:spcAft>
            </a:pPr>
            <a:r>
              <a:rPr lang="it-IT" sz="2400" b="1" dirty="0" smtClean="0">
                <a:solidFill>
                  <a:srgbClr val="009688"/>
                </a:solidFill>
              </a:rPr>
              <a:t>The </a:t>
            </a:r>
            <a:r>
              <a:rPr sz="2400" b="1" dirty="0" smtClean="0">
                <a:solidFill>
                  <a:srgbClr val="009688"/>
                </a:solidFill>
              </a:rPr>
              <a:t>ERAS Masking Conundrum:</a:t>
            </a:r>
            <a:r>
              <a:rPr sz="2400" dirty="0" smtClean="0">
                <a:solidFill>
                  <a:srgbClr val="F0F2F5"/>
                </a:solidFill>
              </a:rPr>
              <a:t> </a:t>
            </a:r>
            <a:endParaRPr lang="it-IT" sz="2400" dirty="0" smtClean="0">
              <a:solidFill>
                <a:srgbClr val="F0F2F5"/>
              </a:solidFill>
            </a:endParaRPr>
          </a:p>
          <a:p>
            <a:pPr>
              <a:spcAft>
                <a:spcPts val="1400"/>
              </a:spcAft>
            </a:pPr>
            <a:r>
              <a:rPr lang="it-IT" sz="2400" i="1" dirty="0" err="1" smtClean="0">
                <a:solidFill>
                  <a:srgbClr val="FF0000"/>
                </a:solidFill>
              </a:rPr>
              <a:t>Early</a:t>
            </a:r>
            <a:r>
              <a:rPr lang="it-IT" sz="2400" i="1" dirty="0" smtClean="0">
                <a:solidFill>
                  <a:srgbClr val="FF0000"/>
                </a:solidFill>
              </a:rPr>
              <a:t> post op </a:t>
            </a:r>
            <a:r>
              <a:rPr lang="it-IT" sz="2400" i="1" dirty="0" err="1" smtClean="0">
                <a:solidFill>
                  <a:srgbClr val="FF0000"/>
                </a:solidFill>
              </a:rPr>
              <a:t>mobilization</a:t>
            </a:r>
            <a:r>
              <a:rPr lang="it-IT" sz="2400" i="1" dirty="0" smtClean="0">
                <a:solidFill>
                  <a:srgbClr val="FF0000"/>
                </a:solidFill>
              </a:rPr>
              <a:t> and </a:t>
            </a:r>
            <a:r>
              <a:rPr lang="it-IT" sz="2400" i="1" dirty="0" err="1" smtClean="0">
                <a:solidFill>
                  <a:srgbClr val="FF0000"/>
                </a:solidFill>
              </a:rPr>
              <a:t>multimodal</a:t>
            </a:r>
            <a:r>
              <a:rPr lang="it-IT" sz="2400" i="1" dirty="0" smtClean="0">
                <a:solidFill>
                  <a:srgbClr val="FF0000"/>
                </a:solidFill>
              </a:rPr>
              <a:t>  non </a:t>
            </a:r>
            <a:r>
              <a:rPr lang="it-IT" sz="2400" i="1" dirty="0" err="1" smtClean="0">
                <a:solidFill>
                  <a:srgbClr val="FF0000"/>
                </a:solidFill>
              </a:rPr>
              <a:t>opioid</a:t>
            </a:r>
            <a:r>
              <a:rPr lang="it-IT" sz="2400" i="1" dirty="0" smtClean="0">
                <a:solidFill>
                  <a:srgbClr val="FF0000"/>
                </a:solidFill>
              </a:rPr>
              <a:t> analgesia </a:t>
            </a:r>
            <a:r>
              <a:rPr lang="it-IT" sz="2400" i="1" dirty="0" err="1" smtClean="0">
                <a:solidFill>
                  <a:srgbClr val="FF0000"/>
                </a:solidFill>
              </a:rPr>
              <a:t>might</a:t>
            </a:r>
            <a:r>
              <a:rPr lang="it-IT" sz="2400" i="1" dirty="0" smtClean="0">
                <a:solidFill>
                  <a:srgbClr val="FF0000"/>
                </a:solidFill>
              </a:rPr>
              <a:t> </a:t>
            </a:r>
            <a:r>
              <a:rPr lang="it-IT" sz="2400" i="1" dirty="0" err="1" smtClean="0">
                <a:solidFill>
                  <a:srgbClr val="FF0000"/>
                </a:solidFill>
              </a:rPr>
              <a:t>blunt</a:t>
            </a:r>
            <a:r>
              <a:rPr lang="it-IT" sz="2400" i="1" dirty="0" smtClean="0">
                <a:solidFill>
                  <a:srgbClr val="FF0000"/>
                </a:solidFill>
              </a:rPr>
              <a:t> </a:t>
            </a:r>
            <a:r>
              <a:rPr lang="it-IT" sz="2400" i="1" dirty="0" err="1" smtClean="0">
                <a:solidFill>
                  <a:srgbClr val="FF0000"/>
                </a:solidFill>
              </a:rPr>
              <a:t>traditional</a:t>
            </a:r>
            <a:r>
              <a:rPr lang="it-IT" sz="2400" i="1" dirty="0" smtClean="0">
                <a:solidFill>
                  <a:srgbClr val="FF0000"/>
                </a:solidFill>
              </a:rPr>
              <a:t> </a:t>
            </a:r>
            <a:r>
              <a:rPr lang="it-IT" sz="2400" i="1" dirty="0" err="1" smtClean="0">
                <a:solidFill>
                  <a:srgbClr val="FF0000"/>
                </a:solidFill>
              </a:rPr>
              <a:t>signs</a:t>
            </a:r>
            <a:r>
              <a:rPr lang="it-IT" sz="2400" i="1" dirty="0" smtClean="0">
                <a:solidFill>
                  <a:srgbClr val="FF0000"/>
                </a:solidFill>
              </a:rPr>
              <a:t> </a:t>
            </a:r>
          </a:p>
          <a:p>
            <a:pPr>
              <a:spcAft>
                <a:spcPts val="1400"/>
              </a:spcAft>
            </a:pPr>
            <a:r>
              <a:rPr sz="2400" b="1" dirty="0" smtClean="0">
                <a:solidFill>
                  <a:srgbClr val="009688"/>
                </a:solidFill>
              </a:rPr>
              <a:t>Isolating </a:t>
            </a:r>
            <a:r>
              <a:rPr sz="2400" b="1" dirty="0">
                <a:solidFill>
                  <a:srgbClr val="009688"/>
                </a:solidFill>
              </a:rPr>
              <a:t>Sustained Tachycardia</a:t>
            </a:r>
            <a:r>
              <a:rPr sz="2400" b="1" dirty="0" smtClean="0">
                <a:solidFill>
                  <a:srgbClr val="009688"/>
                </a:solidFill>
              </a:rPr>
              <a:t>:</a:t>
            </a:r>
            <a:endParaRPr lang="it-IT" sz="2400" b="1" dirty="0" smtClean="0">
              <a:solidFill>
                <a:srgbClr val="009688"/>
              </a:solidFill>
            </a:endParaRPr>
          </a:p>
          <a:p>
            <a:pPr>
              <a:spcAft>
                <a:spcPts val="1400"/>
              </a:spcAft>
            </a:pPr>
            <a:r>
              <a:rPr lang="it-IT" sz="2400" i="1" dirty="0" err="1" smtClean="0">
                <a:solidFill>
                  <a:srgbClr val="FF0000"/>
                </a:solidFill>
                <a:cs typeface="Times New Roman" panose="02020603050405020304" pitchFamily="18" charset="0"/>
              </a:rPr>
              <a:t>Often</a:t>
            </a:r>
            <a:r>
              <a:rPr lang="it-IT" sz="2400" i="1" dirty="0" smtClean="0">
                <a:solidFill>
                  <a:srgbClr val="FF0000"/>
                </a:solidFill>
                <a:cs typeface="Times New Roman" panose="02020603050405020304" pitchFamily="18" charset="0"/>
              </a:rPr>
              <a:t> the </a:t>
            </a:r>
            <a:r>
              <a:rPr sz="2400" i="1" dirty="0" smtClean="0">
                <a:solidFill>
                  <a:srgbClr val="FF0000"/>
                </a:solidFill>
                <a:cs typeface="Times New Roman" panose="02020603050405020304" pitchFamily="18" charset="0"/>
              </a:rPr>
              <a:t> </a:t>
            </a:r>
            <a:r>
              <a:rPr lang="it-IT" sz="2400" i="1" dirty="0" smtClean="0">
                <a:solidFill>
                  <a:srgbClr val="FF0000"/>
                </a:solidFill>
                <a:cs typeface="Times New Roman" panose="02020603050405020304" pitchFamily="18" charset="0"/>
              </a:rPr>
              <a:t>single </a:t>
            </a:r>
            <a:r>
              <a:rPr lang="it-IT" sz="2400" i="1" dirty="0" err="1" smtClean="0">
                <a:solidFill>
                  <a:srgbClr val="FF0000"/>
                </a:solidFill>
                <a:cs typeface="Times New Roman" panose="02020603050405020304" pitchFamily="18" charset="0"/>
              </a:rPr>
              <a:t>most</a:t>
            </a:r>
            <a:r>
              <a:rPr lang="it-IT" sz="2400" i="1" dirty="0" smtClean="0">
                <a:solidFill>
                  <a:srgbClr val="FF0000"/>
                </a:solidFill>
                <a:cs typeface="Times New Roman" panose="02020603050405020304" pitchFamily="18" charset="0"/>
              </a:rPr>
              <a:t> sensitive </a:t>
            </a:r>
            <a:r>
              <a:rPr lang="it-IT" sz="2400" i="1" dirty="0" err="1" smtClean="0">
                <a:solidFill>
                  <a:srgbClr val="FF0000"/>
                </a:solidFill>
                <a:cs typeface="Times New Roman" panose="02020603050405020304" pitchFamily="18" charset="0"/>
              </a:rPr>
              <a:t>early</a:t>
            </a:r>
            <a:r>
              <a:rPr lang="it-IT" sz="2400" i="1" dirty="0" smtClean="0">
                <a:solidFill>
                  <a:srgbClr val="FF0000"/>
                </a:solidFill>
                <a:cs typeface="Times New Roman" panose="02020603050405020304" pitchFamily="18" charset="0"/>
              </a:rPr>
              <a:t> </a:t>
            </a:r>
            <a:r>
              <a:rPr lang="it-IT" sz="2400" i="1" dirty="0" err="1" smtClean="0">
                <a:solidFill>
                  <a:srgbClr val="FF0000"/>
                </a:solidFill>
                <a:cs typeface="Times New Roman" panose="02020603050405020304" pitchFamily="18" charset="0"/>
              </a:rPr>
              <a:t>warning</a:t>
            </a:r>
            <a:r>
              <a:rPr lang="it-IT" sz="2400" i="1" dirty="0" smtClean="0">
                <a:solidFill>
                  <a:srgbClr val="FF0000"/>
                </a:solidFill>
                <a:cs typeface="Times New Roman" panose="02020603050405020304" pitchFamily="18" charset="0"/>
              </a:rPr>
              <a:t> </a:t>
            </a:r>
            <a:r>
              <a:rPr lang="it-IT" sz="2400" i="1" dirty="0" err="1" smtClean="0">
                <a:solidFill>
                  <a:srgbClr val="FF0000"/>
                </a:solidFill>
                <a:cs typeface="Times New Roman" panose="02020603050405020304" pitchFamily="18" charset="0"/>
              </a:rPr>
              <a:t>indicator</a:t>
            </a:r>
            <a:r>
              <a:rPr sz="2400" dirty="0" smtClean="0">
                <a:solidFill>
                  <a:srgbClr val="F0F2F5"/>
                </a:solidFill>
                <a:cs typeface="Times New Roman" panose="02020603050405020304" pitchFamily="18" charset="0"/>
              </a:rPr>
              <a:t>A </a:t>
            </a:r>
            <a:r>
              <a:rPr sz="2000" dirty="0">
                <a:solidFill>
                  <a:srgbClr val="F0F2F5"/>
                </a:solidFill>
                <a:cs typeface="Times New Roman" panose="02020603050405020304" pitchFamily="18" charset="0"/>
              </a:rPr>
              <a:t>continuous </a:t>
            </a:r>
            <a:r>
              <a:rPr sz="2000" dirty="0">
                <a:solidFill>
                  <a:srgbClr val="F0F2F5"/>
                </a:solidFill>
              </a:rPr>
              <a:t>heart rate exceeding 120 bpm is the </a:t>
            </a:r>
            <a:endParaRPr lang="it-IT" sz="2000" dirty="0" smtClean="0">
              <a:solidFill>
                <a:srgbClr val="F0F2F5"/>
              </a:solidFill>
            </a:endParaRPr>
          </a:p>
          <a:p>
            <a:pPr>
              <a:spcAft>
                <a:spcPts val="1400"/>
              </a:spcAft>
            </a:pPr>
            <a:r>
              <a:rPr sz="2400" b="1" dirty="0" smtClean="0">
                <a:solidFill>
                  <a:srgbClr val="009688"/>
                </a:solidFill>
              </a:rPr>
              <a:t>Diagnostic </a:t>
            </a:r>
            <a:r>
              <a:rPr sz="2400" b="1" dirty="0">
                <a:solidFill>
                  <a:srgbClr val="009688"/>
                </a:solidFill>
              </a:rPr>
              <a:t>Velocity Rule:</a:t>
            </a:r>
            <a:r>
              <a:rPr sz="2400" dirty="0">
                <a:solidFill>
                  <a:srgbClr val="F0F2F5"/>
                </a:solidFill>
              </a:rPr>
              <a:t> </a:t>
            </a:r>
            <a:endParaRPr lang="it-IT" sz="2400" dirty="0" smtClean="0">
              <a:solidFill>
                <a:srgbClr val="F0F2F5"/>
              </a:solidFill>
            </a:endParaRPr>
          </a:p>
          <a:p>
            <a:pPr>
              <a:spcAft>
                <a:spcPts val="1400"/>
              </a:spcAft>
            </a:pPr>
            <a:r>
              <a:rPr lang="it-IT" sz="2400" i="1" dirty="0" smtClean="0">
                <a:solidFill>
                  <a:srgbClr val="FF0000"/>
                </a:solidFill>
              </a:rPr>
              <a:t>Do </a:t>
            </a:r>
            <a:r>
              <a:rPr lang="it-IT" sz="2400" i="1" dirty="0" err="1" smtClean="0">
                <a:solidFill>
                  <a:srgbClr val="FF0000"/>
                </a:solidFill>
              </a:rPr>
              <a:t>not</a:t>
            </a:r>
            <a:r>
              <a:rPr lang="it-IT" sz="2400" i="1" dirty="0" smtClean="0">
                <a:solidFill>
                  <a:srgbClr val="FF0000"/>
                </a:solidFill>
              </a:rPr>
              <a:t> </a:t>
            </a:r>
            <a:r>
              <a:rPr lang="it-IT" sz="2400" i="1" dirty="0" err="1" smtClean="0">
                <a:solidFill>
                  <a:srgbClr val="FF0000"/>
                </a:solidFill>
              </a:rPr>
              <a:t>wait</a:t>
            </a:r>
            <a:r>
              <a:rPr lang="it-IT" sz="2400" i="1" dirty="0" smtClean="0">
                <a:solidFill>
                  <a:srgbClr val="FF0000"/>
                </a:solidFill>
              </a:rPr>
              <a:t> for a </a:t>
            </a:r>
            <a:r>
              <a:rPr lang="it-IT" sz="2400" i="1" dirty="0" err="1" smtClean="0">
                <a:solidFill>
                  <a:srgbClr val="FF0000"/>
                </a:solidFill>
              </a:rPr>
              <a:t>structural</a:t>
            </a:r>
            <a:r>
              <a:rPr lang="it-IT" sz="2400" i="1" dirty="0" smtClean="0">
                <a:solidFill>
                  <a:srgbClr val="FF0000"/>
                </a:solidFill>
              </a:rPr>
              <a:t> </a:t>
            </a:r>
            <a:r>
              <a:rPr lang="it-IT" sz="2400" i="1" dirty="0" err="1" smtClean="0">
                <a:solidFill>
                  <a:srgbClr val="FF0000"/>
                </a:solidFill>
              </a:rPr>
              <a:t>confirmation</a:t>
            </a:r>
            <a:r>
              <a:rPr lang="it-IT" sz="2400" i="1" dirty="0" smtClean="0">
                <a:solidFill>
                  <a:srgbClr val="FF0000"/>
                </a:solidFill>
              </a:rPr>
              <a:t> (CT </a:t>
            </a:r>
            <a:r>
              <a:rPr lang="it-IT" sz="2400" i="1" dirty="0" err="1" smtClean="0">
                <a:solidFill>
                  <a:srgbClr val="FF0000"/>
                </a:solidFill>
              </a:rPr>
              <a:t>scan</a:t>
            </a:r>
            <a:r>
              <a:rPr lang="it-IT" sz="2400" i="1" dirty="0" smtClean="0">
                <a:solidFill>
                  <a:srgbClr val="FF0000"/>
                </a:solidFill>
              </a:rPr>
              <a:t>) </a:t>
            </a:r>
            <a:r>
              <a:rPr lang="it-IT" sz="2400" i="1" dirty="0" err="1" smtClean="0">
                <a:solidFill>
                  <a:srgbClr val="FF0000"/>
                </a:solidFill>
              </a:rPr>
              <a:t>if</a:t>
            </a:r>
            <a:r>
              <a:rPr lang="it-IT" sz="2400" i="1" dirty="0" smtClean="0">
                <a:solidFill>
                  <a:srgbClr val="FF0000"/>
                </a:solidFill>
              </a:rPr>
              <a:t> </a:t>
            </a:r>
            <a:r>
              <a:rPr lang="it-IT" sz="2400" i="1" dirty="0" err="1" smtClean="0">
                <a:solidFill>
                  <a:srgbClr val="FF0000"/>
                </a:solidFill>
              </a:rPr>
              <a:t>systemic</a:t>
            </a:r>
            <a:r>
              <a:rPr lang="it-IT" sz="2400" i="1" dirty="0" smtClean="0">
                <a:solidFill>
                  <a:srgbClr val="FF0000"/>
                </a:solidFill>
              </a:rPr>
              <a:t> </a:t>
            </a:r>
            <a:r>
              <a:rPr lang="it-IT" sz="2400" i="1" dirty="0" err="1" smtClean="0">
                <a:solidFill>
                  <a:srgbClr val="FF0000"/>
                </a:solidFill>
              </a:rPr>
              <a:t>physiology</a:t>
            </a:r>
            <a:r>
              <a:rPr lang="it-IT" sz="2400" i="1" dirty="0" smtClean="0">
                <a:solidFill>
                  <a:srgbClr val="FF0000"/>
                </a:solidFill>
              </a:rPr>
              <a:t> </a:t>
            </a:r>
            <a:r>
              <a:rPr lang="it-IT" sz="2400" i="1" dirty="0" err="1" smtClean="0">
                <a:solidFill>
                  <a:srgbClr val="FF0000"/>
                </a:solidFill>
              </a:rPr>
              <a:t>is</a:t>
            </a:r>
            <a:r>
              <a:rPr lang="it-IT" sz="2400" i="1" dirty="0" smtClean="0">
                <a:solidFill>
                  <a:srgbClr val="FF0000"/>
                </a:solidFill>
              </a:rPr>
              <a:t> </a:t>
            </a:r>
            <a:r>
              <a:rPr lang="it-IT" sz="2400" i="1" dirty="0" err="1" smtClean="0">
                <a:solidFill>
                  <a:srgbClr val="FF0000"/>
                </a:solidFill>
              </a:rPr>
              <a:t>deterioratig</a:t>
            </a:r>
            <a:r>
              <a:rPr sz="2400" dirty="0" smtClean="0">
                <a:solidFill>
                  <a:srgbClr val="F0F2F5"/>
                </a:solidFill>
              </a:rPr>
              <a:t>Any </a:t>
            </a:r>
            <a:r>
              <a:rPr sz="2400" dirty="0">
                <a:solidFill>
                  <a:srgbClr val="F0F2F5"/>
                </a:solidFill>
              </a:rPr>
              <a:t>diagnostic delay beyond a 6-hour window from symptom onset exponentially drives up morbidity </a:t>
            </a:r>
            <a:r>
              <a:rPr sz="2000" dirty="0">
                <a:solidFill>
                  <a:srgbClr val="F0F2F5"/>
                </a:solidFill>
              </a:rPr>
              <a:t>and degrades the 30-day clinical outcome prognosis.</a:t>
            </a:r>
          </a:p>
        </p:txBody>
      </p:sp>
      <p:sp>
        <p:nvSpPr>
          <p:cNvPr id="5" name="TextBox 4"/>
          <p:cNvSpPr txBox="1"/>
          <p:nvPr/>
        </p:nvSpPr>
        <p:spPr>
          <a:xfrm>
            <a:off x="127733" y="6217920"/>
            <a:ext cx="11906054" cy="307777"/>
          </a:xfrm>
          <a:prstGeom prst="rect">
            <a:avLst/>
          </a:prstGeom>
          <a:noFill/>
        </p:spPr>
        <p:txBody>
          <a:bodyPr wrap="square">
            <a:spAutoFit/>
          </a:bodyPr>
          <a:lstStyle/>
          <a:p>
            <a:pPr>
              <a:defRPr sz="950" i="1">
                <a:solidFill>
                  <a:srgbClr val="A0A6B2"/>
                </a:solidFill>
                <a:latin typeface="Arial"/>
              </a:defRPr>
            </a:pPr>
            <a:r>
              <a:rPr sz="1400" dirty="0" err="1" smtClean="0">
                <a:solidFill>
                  <a:schemeClr val="bg1">
                    <a:lumMod val="95000"/>
                    <a:lumOff val="5000"/>
                  </a:schemeClr>
                </a:solidFill>
              </a:rPr>
              <a:t>Mahawar</a:t>
            </a:r>
            <a:r>
              <a:rPr sz="1400" dirty="0" smtClean="0">
                <a:solidFill>
                  <a:schemeClr val="bg1">
                    <a:lumMod val="95000"/>
                    <a:lumOff val="5000"/>
                  </a:schemeClr>
                </a:solidFill>
              </a:rPr>
              <a:t> </a:t>
            </a:r>
            <a:r>
              <a:rPr sz="1400" dirty="0">
                <a:solidFill>
                  <a:schemeClr val="bg1">
                    <a:lumMod val="95000"/>
                    <a:lumOff val="5000"/>
                  </a:schemeClr>
                </a:solidFill>
              </a:rPr>
              <a:t>KK, et al. One Anastomosis Gastric Bypass/Mini Gastric Bypass (OAGB/MGB) Consensus Statement. </a:t>
            </a:r>
            <a:r>
              <a:rPr sz="1400" dirty="0" err="1">
                <a:solidFill>
                  <a:schemeClr val="bg1">
                    <a:lumMod val="95000"/>
                    <a:lumOff val="5000"/>
                  </a:schemeClr>
                </a:solidFill>
              </a:rPr>
              <a:t>Obes</a:t>
            </a:r>
            <a:r>
              <a:rPr sz="1400" dirty="0">
                <a:solidFill>
                  <a:schemeClr val="bg1">
                    <a:lumMod val="95000"/>
                    <a:lumOff val="5000"/>
                  </a:schemeClr>
                </a:solidFill>
              </a:rPr>
              <a:t> Surg. 2018;28(5):1201-1206.</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505276" y="219034"/>
            <a:ext cx="10698480" cy="461665"/>
          </a:xfrm>
          <a:prstGeom prst="rect">
            <a:avLst/>
          </a:prstGeom>
          <a:noFill/>
        </p:spPr>
        <p:txBody>
          <a:bodyPr wrap="square">
            <a:spAutoFit/>
          </a:bodyPr>
          <a:lstStyle/>
          <a:p>
            <a:pPr>
              <a:defRPr sz="1000" b="1">
                <a:solidFill>
                  <a:srgbClr val="009688"/>
                </a:solidFill>
                <a:latin typeface="Arial"/>
              </a:defRPr>
            </a:pPr>
            <a:r>
              <a:rPr sz="2400" dirty="0">
                <a:solidFill>
                  <a:srgbClr val="00B050"/>
                </a:solidFill>
                <a:latin typeface="+mj-lt"/>
              </a:rPr>
              <a:t>VASCULAR COMPLICATIONS</a:t>
            </a:r>
          </a:p>
        </p:txBody>
      </p:sp>
      <p:sp>
        <p:nvSpPr>
          <p:cNvPr id="3" name="TextBox 2"/>
          <p:cNvSpPr txBox="1"/>
          <p:nvPr/>
        </p:nvSpPr>
        <p:spPr>
          <a:xfrm>
            <a:off x="1165153" y="804569"/>
            <a:ext cx="10698480" cy="461665"/>
          </a:xfrm>
          <a:prstGeom prst="rect">
            <a:avLst/>
          </a:prstGeom>
          <a:noFill/>
        </p:spPr>
        <p:txBody>
          <a:bodyPr wrap="square">
            <a:spAutoFit/>
          </a:bodyPr>
          <a:lstStyle/>
          <a:p>
            <a:pPr>
              <a:defRPr sz="2400" b="1">
                <a:solidFill>
                  <a:srgbClr val="F0F2F5"/>
                </a:solidFill>
                <a:latin typeface="Arial"/>
              </a:defRPr>
            </a:pPr>
            <a:r>
              <a:rPr dirty="0">
                <a:solidFill>
                  <a:srgbClr val="FF0000"/>
                </a:solidFill>
                <a:latin typeface="+mj-lt"/>
              </a:rPr>
              <a:t>Acute Postoperative Hemorrhage: Stratification &amp; Triggers</a:t>
            </a:r>
          </a:p>
        </p:txBody>
      </p:sp>
      <p:sp>
        <p:nvSpPr>
          <p:cNvPr id="4" name="TextBox 3"/>
          <p:cNvSpPr txBox="1"/>
          <p:nvPr/>
        </p:nvSpPr>
        <p:spPr>
          <a:xfrm>
            <a:off x="731520" y="1645920"/>
            <a:ext cx="10698480" cy="3400931"/>
          </a:xfrm>
          <a:prstGeom prst="rect">
            <a:avLst/>
          </a:prstGeom>
          <a:solidFill>
            <a:schemeClr val="tx1">
              <a:lumMod val="95000"/>
            </a:schemeClr>
          </a:solidFill>
        </p:spPr>
        <p:txBody>
          <a:bodyPr wrap="square">
            <a:spAutoFit/>
          </a:bodyPr>
          <a:lstStyle/>
          <a:p>
            <a:pPr>
              <a:spcAft>
                <a:spcPts val="1400"/>
              </a:spcAft>
            </a:pPr>
            <a:r>
              <a:rPr sz="2000" b="1" dirty="0">
                <a:solidFill>
                  <a:srgbClr val="FF0000"/>
                </a:solidFill>
              </a:rPr>
              <a:t>Primary Anatomical Vulnerabilities:</a:t>
            </a:r>
            <a:r>
              <a:rPr sz="2000" dirty="0">
                <a:solidFill>
                  <a:srgbClr val="FF0000"/>
                </a:solidFill>
              </a:rPr>
              <a:t> </a:t>
            </a:r>
            <a:r>
              <a:rPr sz="2000" dirty="0" smtClean="0">
                <a:solidFill>
                  <a:schemeClr val="bg1"/>
                </a:solidFill>
              </a:rPr>
              <a:t>  </a:t>
            </a:r>
            <a:r>
              <a:rPr sz="2000" dirty="0">
                <a:solidFill>
                  <a:schemeClr val="bg1"/>
                </a:solidFill>
              </a:rPr>
              <a:t>long gastric pouch staple </a:t>
            </a:r>
            <a:r>
              <a:rPr sz="2000" dirty="0" smtClean="0">
                <a:solidFill>
                  <a:schemeClr val="bg1"/>
                </a:solidFill>
              </a:rPr>
              <a:t>line</a:t>
            </a:r>
            <a:r>
              <a:rPr lang="it-IT" sz="2000" dirty="0" smtClean="0">
                <a:solidFill>
                  <a:schemeClr val="bg1"/>
                </a:solidFill>
              </a:rPr>
              <a:t> - </a:t>
            </a:r>
            <a:r>
              <a:rPr sz="2000" dirty="0" smtClean="0">
                <a:solidFill>
                  <a:schemeClr val="bg1"/>
                </a:solidFill>
              </a:rPr>
              <a:t>the </a:t>
            </a:r>
            <a:r>
              <a:rPr sz="2000" dirty="0">
                <a:solidFill>
                  <a:schemeClr val="bg1"/>
                </a:solidFill>
              </a:rPr>
              <a:t>primary </a:t>
            </a:r>
            <a:r>
              <a:rPr sz="2000" dirty="0" err="1">
                <a:solidFill>
                  <a:schemeClr val="bg1"/>
                </a:solidFill>
              </a:rPr>
              <a:t>gastrojejunal</a:t>
            </a:r>
            <a:r>
              <a:rPr sz="2000" dirty="0">
                <a:solidFill>
                  <a:schemeClr val="bg1"/>
                </a:solidFill>
              </a:rPr>
              <a:t> anastomosis (GJA</a:t>
            </a:r>
            <a:r>
              <a:rPr sz="2000" dirty="0" smtClean="0">
                <a:solidFill>
                  <a:schemeClr val="bg1"/>
                </a:solidFill>
              </a:rPr>
              <a:t>) </a:t>
            </a:r>
            <a:r>
              <a:rPr lang="it-IT" sz="2000" dirty="0" smtClean="0">
                <a:solidFill>
                  <a:schemeClr val="bg1"/>
                </a:solidFill>
              </a:rPr>
              <a:t> - </a:t>
            </a:r>
            <a:r>
              <a:rPr sz="2000" dirty="0" smtClean="0">
                <a:solidFill>
                  <a:schemeClr val="bg1"/>
                </a:solidFill>
              </a:rPr>
              <a:t> </a:t>
            </a:r>
            <a:r>
              <a:rPr sz="2000" dirty="0">
                <a:solidFill>
                  <a:schemeClr val="bg1"/>
                </a:solidFill>
              </a:rPr>
              <a:t>inadvertent splenic/hepatic capsule traction injuries.</a:t>
            </a:r>
          </a:p>
          <a:p>
            <a:pPr>
              <a:spcAft>
                <a:spcPts val="1400"/>
              </a:spcAft>
            </a:pPr>
            <a:r>
              <a:rPr sz="2000" b="1" dirty="0">
                <a:solidFill>
                  <a:srgbClr val="FF0000"/>
                </a:solidFill>
              </a:rPr>
              <a:t>Intraluminal vs. </a:t>
            </a:r>
            <a:r>
              <a:rPr sz="2000" b="1" dirty="0" err="1">
                <a:solidFill>
                  <a:srgbClr val="FF0000"/>
                </a:solidFill>
              </a:rPr>
              <a:t>Extraluminal</a:t>
            </a:r>
            <a:r>
              <a:rPr sz="2000" b="1" dirty="0">
                <a:solidFill>
                  <a:srgbClr val="FF0000"/>
                </a:solidFill>
              </a:rPr>
              <a:t> Presentation:</a:t>
            </a:r>
            <a:r>
              <a:rPr sz="2000" dirty="0">
                <a:solidFill>
                  <a:srgbClr val="FF0000"/>
                </a:solidFill>
              </a:rPr>
              <a:t> </a:t>
            </a:r>
            <a:r>
              <a:rPr sz="2000" dirty="0">
                <a:solidFill>
                  <a:schemeClr val="bg1"/>
                </a:solidFill>
              </a:rPr>
              <a:t>Intraluminal </a:t>
            </a:r>
            <a:r>
              <a:rPr sz="2000" dirty="0" smtClean="0">
                <a:solidFill>
                  <a:schemeClr val="bg1"/>
                </a:solidFill>
              </a:rPr>
              <a:t>leaks</a:t>
            </a:r>
            <a:r>
              <a:rPr lang="it-IT" sz="2000" dirty="0" smtClean="0">
                <a:solidFill>
                  <a:schemeClr val="bg1"/>
                </a:solidFill>
              </a:rPr>
              <a:t>: </a:t>
            </a:r>
            <a:r>
              <a:rPr sz="2000" dirty="0" smtClean="0">
                <a:solidFill>
                  <a:schemeClr val="bg1"/>
                </a:solidFill>
              </a:rPr>
              <a:t>hematemesis </a:t>
            </a:r>
            <a:r>
              <a:rPr sz="2000" dirty="0">
                <a:solidFill>
                  <a:schemeClr val="bg1"/>
                </a:solidFill>
              </a:rPr>
              <a:t>or melena. </a:t>
            </a:r>
            <a:r>
              <a:rPr sz="2000" dirty="0" err="1">
                <a:solidFill>
                  <a:schemeClr val="bg1"/>
                </a:solidFill>
              </a:rPr>
              <a:t>Extraluminal</a:t>
            </a:r>
            <a:r>
              <a:rPr sz="2000" dirty="0">
                <a:solidFill>
                  <a:schemeClr val="bg1"/>
                </a:solidFill>
              </a:rPr>
              <a:t> </a:t>
            </a:r>
            <a:r>
              <a:rPr sz="2000" dirty="0" smtClean="0">
                <a:solidFill>
                  <a:schemeClr val="bg1"/>
                </a:solidFill>
              </a:rPr>
              <a:t>bleeding</a:t>
            </a:r>
            <a:r>
              <a:rPr lang="it-IT" sz="2000" dirty="0" smtClean="0">
                <a:solidFill>
                  <a:schemeClr val="bg1"/>
                </a:solidFill>
              </a:rPr>
              <a:t> : </a:t>
            </a:r>
            <a:r>
              <a:rPr lang="it-IT" sz="2000" dirty="0" err="1" smtClean="0">
                <a:solidFill>
                  <a:schemeClr val="bg1"/>
                </a:solidFill>
              </a:rPr>
              <a:t>rapid</a:t>
            </a:r>
            <a:r>
              <a:rPr sz="2000" dirty="0" smtClean="0">
                <a:solidFill>
                  <a:schemeClr val="bg1"/>
                </a:solidFill>
              </a:rPr>
              <a:t> </a:t>
            </a:r>
            <a:r>
              <a:rPr sz="2000" dirty="0">
                <a:solidFill>
                  <a:schemeClr val="bg1"/>
                </a:solidFill>
              </a:rPr>
              <a:t>hypovolemic shock without overt external blood loss.</a:t>
            </a:r>
          </a:p>
          <a:p>
            <a:pPr>
              <a:spcAft>
                <a:spcPts val="1400"/>
              </a:spcAft>
            </a:pPr>
            <a:r>
              <a:rPr sz="2000" b="1" dirty="0">
                <a:solidFill>
                  <a:srgbClr val="FF0000"/>
                </a:solidFill>
              </a:rPr>
              <a:t>Conservative Failure Thresholds:</a:t>
            </a:r>
            <a:r>
              <a:rPr sz="2000" dirty="0">
                <a:solidFill>
                  <a:srgbClr val="FF0000"/>
                </a:solidFill>
              </a:rPr>
              <a:t> </a:t>
            </a:r>
            <a:r>
              <a:rPr sz="2000" dirty="0">
                <a:solidFill>
                  <a:schemeClr val="bg1"/>
                </a:solidFill>
              </a:rPr>
              <a:t>Conservative salvage (transfusion, core temperature management, correcting coagulopathy) </a:t>
            </a:r>
            <a:r>
              <a:rPr sz="2000" dirty="0">
                <a:solidFill>
                  <a:srgbClr val="FF0000"/>
                </a:solidFill>
              </a:rPr>
              <a:t>is declared failed if hemodynamics remain unstable after 2 packed red blood cell units.</a:t>
            </a:r>
          </a:p>
          <a:p>
            <a:pPr>
              <a:spcAft>
                <a:spcPts val="1400"/>
              </a:spcAft>
            </a:pPr>
            <a:r>
              <a:rPr sz="2000" b="1" dirty="0">
                <a:solidFill>
                  <a:srgbClr val="FF0000"/>
                </a:solidFill>
              </a:rPr>
              <a:t>Surgical Re-Exploration Mandate</a:t>
            </a:r>
            <a:r>
              <a:rPr sz="2000" b="1" dirty="0" smtClean="0">
                <a:solidFill>
                  <a:srgbClr val="FF0000"/>
                </a:solidFill>
              </a:rPr>
              <a:t>:</a:t>
            </a:r>
            <a:r>
              <a:rPr lang="it-IT" sz="2000" dirty="0">
                <a:solidFill>
                  <a:schemeClr val="bg1"/>
                </a:solidFill>
              </a:rPr>
              <a:t> </a:t>
            </a:r>
            <a:r>
              <a:rPr lang="it-IT" sz="2000" dirty="0" err="1">
                <a:solidFill>
                  <a:srgbClr val="FF0000"/>
                </a:solidFill>
              </a:rPr>
              <a:t>active</a:t>
            </a:r>
            <a:r>
              <a:rPr lang="it-IT" sz="2000" dirty="0">
                <a:solidFill>
                  <a:srgbClr val="FF0000"/>
                </a:solidFill>
              </a:rPr>
              <a:t> </a:t>
            </a:r>
            <a:r>
              <a:rPr lang="it-IT" sz="2000" dirty="0" err="1">
                <a:solidFill>
                  <a:srgbClr val="FF0000"/>
                </a:solidFill>
              </a:rPr>
              <a:t>bleeding</a:t>
            </a:r>
            <a:r>
              <a:rPr sz="2000" dirty="0" smtClean="0">
                <a:solidFill>
                  <a:srgbClr val="FF0000"/>
                </a:solidFill>
              </a:rPr>
              <a:t> </a:t>
            </a:r>
            <a:r>
              <a:rPr lang="it-IT" sz="2000" dirty="0" smtClean="0">
                <a:solidFill>
                  <a:srgbClr val="FF0000"/>
                </a:solidFill>
              </a:rPr>
              <a:t>: i</a:t>
            </a:r>
            <a:r>
              <a:rPr sz="2000" dirty="0" err="1" smtClean="0">
                <a:solidFill>
                  <a:srgbClr val="FF0000"/>
                </a:solidFill>
              </a:rPr>
              <a:t>mmediate</a:t>
            </a:r>
            <a:r>
              <a:rPr sz="2000" dirty="0" smtClean="0">
                <a:solidFill>
                  <a:srgbClr val="FF0000"/>
                </a:solidFill>
              </a:rPr>
              <a:t> </a:t>
            </a:r>
            <a:r>
              <a:rPr sz="2000" dirty="0">
                <a:solidFill>
                  <a:srgbClr val="FF0000"/>
                </a:solidFill>
              </a:rPr>
              <a:t>laparoscopic </a:t>
            </a:r>
            <a:r>
              <a:rPr sz="2000" dirty="0" smtClean="0">
                <a:solidFill>
                  <a:srgbClr val="FF0000"/>
                </a:solidFill>
              </a:rPr>
              <a:t>intervention</a:t>
            </a:r>
            <a:r>
              <a:rPr lang="it-IT" sz="2000" dirty="0" smtClean="0">
                <a:solidFill>
                  <a:srgbClr val="FF0000"/>
                </a:solidFill>
              </a:rPr>
              <a:t>.</a:t>
            </a:r>
            <a:r>
              <a:rPr sz="2000" dirty="0" smtClean="0">
                <a:solidFill>
                  <a:srgbClr val="FF0000"/>
                </a:solidFill>
              </a:rPr>
              <a:t> </a:t>
            </a:r>
            <a:r>
              <a:rPr lang="it-IT" sz="2000" dirty="0">
                <a:solidFill>
                  <a:schemeClr val="bg1"/>
                </a:solidFill>
              </a:rPr>
              <a:t>D</a:t>
            </a:r>
            <a:r>
              <a:rPr sz="2000" dirty="0" err="1" smtClean="0">
                <a:solidFill>
                  <a:schemeClr val="bg1"/>
                </a:solidFill>
              </a:rPr>
              <a:t>efinitive</a:t>
            </a:r>
            <a:r>
              <a:rPr sz="2000" dirty="0" smtClean="0">
                <a:solidFill>
                  <a:schemeClr val="bg1"/>
                </a:solidFill>
              </a:rPr>
              <a:t> </a:t>
            </a:r>
            <a:r>
              <a:rPr sz="2000" dirty="0">
                <a:solidFill>
                  <a:schemeClr val="bg1"/>
                </a:solidFill>
              </a:rPr>
              <a:t>clot evacuation, targeted staple-line </a:t>
            </a:r>
            <a:r>
              <a:rPr sz="2000" dirty="0" err="1">
                <a:solidFill>
                  <a:schemeClr val="bg1"/>
                </a:solidFill>
              </a:rPr>
              <a:t>oversewing</a:t>
            </a:r>
            <a:r>
              <a:rPr sz="2000" dirty="0">
                <a:solidFill>
                  <a:schemeClr val="bg1"/>
                </a:solidFill>
              </a:rPr>
              <a:t>, </a:t>
            </a:r>
            <a:r>
              <a:rPr lang="it-IT" sz="2000" dirty="0" err="1" smtClean="0">
                <a:solidFill>
                  <a:schemeClr val="bg1"/>
                </a:solidFill>
              </a:rPr>
              <a:t>advance</a:t>
            </a:r>
            <a:r>
              <a:rPr sz="2000" dirty="0" smtClean="0">
                <a:solidFill>
                  <a:schemeClr val="bg1"/>
                </a:solidFill>
              </a:rPr>
              <a:t>d </a:t>
            </a:r>
            <a:r>
              <a:rPr sz="2000" dirty="0">
                <a:solidFill>
                  <a:schemeClr val="bg1"/>
                </a:solidFill>
              </a:rPr>
              <a:t>topical hemostatic matrices.</a:t>
            </a:r>
          </a:p>
        </p:txBody>
      </p:sp>
      <p:sp>
        <p:nvSpPr>
          <p:cNvPr id="5" name="TextBox 4"/>
          <p:cNvSpPr txBox="1"/>
          <p:nvPr/>
        </p:nvSpPr>
        <p:spPr>
          <a:xfrm>
            <a:off x="731520" y="5885411"/>
            <a:ext cx="10698480" cy="523220"/>
          </a:xfrm>
          <a:prstGeom prst="rect">
            <a:avLst/>
          </a:prstGeom>
          <a:noFill/>
        </p:spPr>
        <p:txBody>
          <a:bodyPr wrap="square">
            <a:spAutoFit/>
          </a:bodyPr>
          <a:lstStyle/>
          <a:p>
            <a:pPr>
              <a:defRPr sz="950" i="1">
                <a:solidFill>
                  <a:srgbClr val="A0A6B2"/>
                </a:solidFill>
                <a:latin typeface="Arial"/>
              </a:defRPr>
            </a:pPr>
            <a:r>
              <a:rPr sz="1400" dirty="0" smtClean="0">
                <a:solidFill>
                  <a:schemeClr val="bg1"/>
                </a:solidFill>
              </a:rPr>
              <a:t>De </a:t>
            </a:r>
            <a:r>
              <a:rPr sz="1400" dirty="0">
                <a:solidFill>
                  <a:schemeClr val="bg1"/>
                </a:solidFill>
              </a:rPr>
              <a:t>Luca M, et al. One Anastomosis Gastric Bypass-Mini Gastric Bypass (OAGB-MGB) as a Mainstream Bariatric Procedure: a Systematic Review. </a:t>
            </a:r>
            <a:r>
              <a:rPr sz="1400" dirty="0" err="1">
                <a:solidFill>
                  <a:schemeClr val="bg1"/>
                </a:solidFill>
              </a:rPr>
              <a:t>Obes</a:t>
            </a:r>
            <a:r>
              <a:rPr sz="1400" dirty="0">
                <a:solidFill>
                  <a:schemeClr val="bg1"/>
                </a:solidFill>
              </a:rPr>
              <a:t> Surg. 2021;31(11):4952-4965</a:t>
            </a:r>
            <a:r>
              <a:rPr dirty="0">
                <a:solidFill>
                  <a:schemeClr val="bg1"/>
                </a:solidFill>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61665"/>
          </a:xfrm>
          <a:prstGeom prst="rect">
            <a:avLst/>
          </a:prstGeom>
          <a:noFill/>
        </p:spPr>
        <p:txBody>
          <a:bodyPr wrap="square">
            <a:spAutoFit/>
          </a:bodyPr>
          <a:lstStyle/>
          <a:p>
            <a:pPr>
              <a:defRPr sz="1000" b="1">
                <a:solidFill>
                  <a:srgbClr val="009688"/>
                </a:solidFill>
                <a:latin typeface="Arial"/>
              </a:defRPr>
            </a:pPr>
            <a:r>
              <a:rPr sz="2400" dirty="0">
                <a:solidFill>
                  <a:srgbClr val="00B050"/>
                </a:solidFill>
                <a:latin typeface="+mj-lt"/>
              </a:rPr>
              <a:t>ANASTOMOTIC INTEGRITY</a:t>
            </a:r>
          </a:p>
        </p:txBody>
      </p:sp>
      <p:sp>
        <p:nvSpPr>
          <p:cNvPr id="3" name="TextBox 2"/>
          <p:cNvSpPr txBox="1"/>
          <p:nvPr/>
        </p:nvSpPr>
        <p:spPr>
          <a:xfrm>
            <a:off x="1655347" y="822960"/>
            <a:ext cx="10698480" cy="731520"/>
          </a:xfrm>
          <a:prstGeom prst="rect">
            <a:avLst/>
          </a:prstGeom>
          <a:noFill/>
        </p:spPr>
        <p:txBody>
          <a:bodyPr wrap="square">
            <a:spAutoFit/>
          </a:bodyPr>
          <a:lstStyle/>
          <a:p>
            <a:pPr>
              <a:defRPr sz="2400" b="1">
                <a:solidFill>
                  <a:srgbClr val="F0F2F5"/>
                </a:solidFill>
                <a:latin typeface="Arial"/>
              </a:defRPr>
            </a:pPr>
            <a:r>
              <a:t>Anastomotic Leak &amp; Fistula: The Critical 24-Hour Window</a:t>
            </a:r>
          </a:p>
        </p:txBody>
      </p:sp>
      <p:sp>
        <p:nvSpPr>
          <p:cNvPr id="4" name="TextBox 3"/>
          <p:cNvSpPr txBox="1"/>
          <p:nvPr/>
        </p:nvSpPr>
        <p:spPr>
          <a:xfrm>
            <a:off x="731520" y="1271427"/>
            <a:ext cx="10698480" cy="4016484"/>
          </a:xfrm>
          <a:prstGeom prst="rect">
            <a:avLst/>
          </a:prstGeom>
          <a:noFill/>
        </p:spPr>
        <p:txBody>
          <a:bodyPr wrap="square">
            <a:spAutoFit/>
          </a:bodyPr>
          <a:lstStyle/>
          <a:p>
            <a:pPr>
              <a:spcAft>
                <a:spcPts val="1400"/>
              </a:spcAft>
            </a:pPr>
            <a:r>
              <a:rPr sz="2000" b="1" dirty="0">
                <a:solidFill>
                  <a:srgbClr val="FF0000"/>
                </a:solidFill>
              </a:rPr>
              <a:t>Pathology and Location:</a:t>
            </a:r>
            <a:r>
              <a:rPr sz="2000" dirty="0">
                <a:solidFill>
                  <a:srgbClr val="FF0000"/>
                </a:solidFill>
              </a:rPr>
              <a:t> </a:t>
            </a:r>
            <a:r>
              <a:rPr sz="2000" dirty="0" smtClean="0">
                <a:solidFill>
                  <a:schemeClr val="bg1"/>
                </a:solidFill>
              </a:rPr>
              <a:t>superior </a:t>
            </a:r>
            <a:r>
              <a:rPr sz="2000" dirty="0">
                <a:solidFill>
                  <a:schemeClr val="bg1"/>
                </a:solidFill>
              </a:rPr>
              <a:t>aspect of the </a:t>
            </a:r>
            <a:r>
              <a:rPr sz="2000" dirty="0" err="1">
                <a:solidFill>
                  <a:schemeClr val="bg1"/>
                </a:solidFill>
              </a:rPr>
              <a:t>gastrojejunal</a:t>
            </a:r>
            <a:r>
              <a:rPr sz="2000" dirty="0">
                <a:solidFill>
                  <a:schemeClr val="bg1"/>
                </a:solidFill>
              </a:rPr>
              <a:t> anastomosis </a:t>
            </a:r>
            <a:r>
              <a:rPr lang="it-IT" sz="2000" dirty="0">
                <a:solidFill>
                  <a:schemeClr val="bg1"/>
                </a:solidFill>
              </a:rPr>
              <a:t>-</a:t>
            </a:r>
            <a:r>
              <a:rPr sz="2000" dirty="0" smtClean="0">
                <a:solidFill>
                  <a:schemeClr val="bg1"/>
                </a:solidFill>
              </a:rPr>
              <a:t>  </a:t>
            </a:r>
            <a:r>
              <a:rPr sz="2000" dirty="0">
                <a:solidFill>
                  <a:schemeClr val="bg1"/>
                </a:solidFill>
              </a:rPr>
              <a:t>pouch-remnant </a:t>
            </a:r>
            <a:r>
              <a:rPr sz="2000" dirty="0" smtClean="0">
                <a:solidFill>
                  <a:schemeClr val="bg1"/>
                </a:solidFill>
              </a:rPr>
              <a:t>intersection</a:t>
            </a:r>
            <a:r>
              <a:rPr lang="it-IT" sz="2000" dirty="0">
                <a:solidFill>
                  <a:schemeClr val="bg1"/>
                </a:solidFill>
              </a:rPr>
              <a:t> </a:t>
            </a:r>
            <a:r>
              <a:rPr lang="it-IT" sz="2000" dirty="0" smtClean="0">
                <a:solidFill>
                  <a:schemeClr val="bg1"/>
                </a:solidFill>
              </a:rPr>
              <a:t>- </a:t>
            </a:r>
            <a:r>
              <a:rPr lang="it-IT" sz="2000" dirty="0" smtClean="0">
                <a:solidFill>
                  <a:schemeClr val="bg1"/>
                </a:solidFill>
              </a:rPr>
              <a:t>micro </a:t>
            </a:r>
            <a:r>
              <a:rPr lang="it-IT" sz="2000" dirty="0" err="1" smtClean="0">
                <a:solidFill>
                  <a:schemeClr val="bg1"/>
                </a:solidFill>
              </a:rPr>
              <a:t>bowel</a:t>
            </a:r>
            <a:r>
              <a:rPr lang="it-IT" sz="2000" dirty="0" smtClean="0">
                <a:solidFill>
                  <a:schemeClr val="bg1"/>
                </a:solidFill>
              </a:rPr>
              <a:t> </a:t>
            </a:r>
            <a:r>
              <a:rPr lang="it-IT" sz="2000" dirty="0" err="1" smtClean="0">
                <a:solidFill>
                  <a:schemeClr val="bg1"/>
                </a:solidFill>
              </a:rPr>
              <a:t>injury</a:t>
            </a:r>
            <a:endParaRPr sz="2000" dirty="0">
              <a:solidFill>
                <a:schemeClr val="bg1"/>
              </a:solidFill>
            </a:endParaRPr>
          </a:p>
          <a:p>
            <a:pPr>
              <a:spcAft>
                <a:spcPts val="1400"/>
              </a:spcAft>
            </a:pPr>
            <a:r>
              <a:rPr sz="2000" b="1" dirty="0">
                <a:solidFill>
                  <a:srgbClr val="FF0000"/>
                </a:solidFill>
              </a:rPr>
              <a:t>The CT False-Negative Trap:</a:t>
            </a:r>
            <a:r>
              <a:rPr sz="2000" dirty="0">
                <a:solidFill>
                  <a:srgbClr val="FF0000"/>
                </a:solidFill>
              </a:rPr>
              <a:t> Contrast-enhanced CT scans yield up to a 20-30% false-negative rate for early leaks</a:t>
            </a:r>
            <a:r>
              <a:rPr sz="2000" dirty="0">
                <a:solidFill>
                  <a:schemeClr val="bg1"/>
                </a:solidFill>
              </a:rPr>
              <a:t>. A negative scan must NEVER override clear clinical signs of sepsis or sustained tachycardia</a:t>
            </a:r>
            <a:r>
              <a:rPr sz="2000" dirty="0" smtClean="0">
                <a:solidFill>
                  <a:schemeClr val="bg1"/>
                </a:solidFill>
              </a:rPr>
              <a:t>.</a:t>
            </a:r>
            <a:r>
              <a:rPr lang="it-IT" sz="2000" dirty="0" smtClean="0">
                <a:solidFill>
                  <a:schemeClr val="bg1"/>
                </a:solidFill>
              </a:rPr>
              <a:t> </a:t>
            </a:r>
            <a:r>
              <a:rPr lang="en-US" sz="2000" dirty="0">
                <a:solidFill>
                  <a:srgbClr val="FF0000"/>
                </a:solidFill>
              </a:rPr>
              <a:t>A dull and constant pain in the suprapubic region is pathognomonic of biliary irritation</a:t>
            </a:r>
            <a:r>
              <a:rPr lang="it-IT" sz="2000" dirty="0" smtClean="0">
                <a:solidFill>
                  <a:srgbClr val="FF0000"/>
                </a:solidFill>
              </a:rPr>
              <a:t>  </a:t>
            </a:r>
            <a:endParaRPr sz="2000" dirty="0">
              <a:solidFill>
                <a:srgbClr val="FF0000"/>
              </a:solidFill>
            </a:endParaRPr>
          </a:p>
          <a:p>
            <a:pPr>
              <a:spcAft>
                <a:spcPts val="1400"/>
              </a:spcAft>
            </a:pPr>
            <a:r>
              <a:rPr sz="2000" b="1" dirty="0">
                <a:solidFill>
                  <a:srgbClr val="FF0000"/>
                </a:solidFill>
              </a:rPr>
              <a:t>Aggressive Surgical Resuscitation:</a:t>
            </a:r>
            <a:r>
              <a:rPr sz="2000" dirty="0">
                <a:solidFill>
                  <a:srgbClr val="FF0000"/>
                </a:solidFill>
              </a:rPr>
              <a:t> </a:t>
            </a:r>
            <a:r>
              <a:rPr sz="2000" dirty="0" smtClean="0">
                <a:solidFill>
                  <a:schemeClr val="bg1"/>
                </a:solidFill>
              </a:rPr>
              <a:t> </a:t>
            </a:r>
            <a:r>
              <a:rPr sz="2000" dirty="0">
                <a:solidFill>
                  <a:srgbClr val="FF0000"/>
                </a:solidFill>
              </a:rPr>
              <a:t>unstable </a:t>
            </a:r>
            <a:r>
              <a:rPr sz="2000" dirty="0" smtClean="0">
                <a:solidFill>
                  <a:srgbClr val="FF0000"/>
                </a:solidFill>
              </a:rPr>
              <a:t>patients</a:t>
            </a:r>
            <a:r>
              <a:rPr lang="it-IT" sz="2000" dirty="0" smtClean="0">
                <a:solidFill>
                  <a:srgbClr val="FF0000"/>
                </a:solidFill>
              </a:rPr>
              <a:t> - </a:t>
            </a:r>
            <a:r>
              <a:rPr sz="2000" dirty="0" smtClean="0">
                <a:solidFill>
                  <a:srgbClr val="FF0000"/>
                </a:solidFill>
              </a:rPr>
              <a:t> </a:t>
            </a:r>
            <a:r>
              <a:rPr sz="2000" dirty="0">
                <a:solidFill>
                  <a:srgbClr val="FF0000"/>
                </a:solidFill>
              </a:rPr>
              <a:t>immediate laparoscopy.</a:t>
            </a:r>
            <a:r>
              <a:rPr sz="2000" dirty="0">
                <a:solidFill>
                  <a:schemeClr val="bg1"/>
                </a:solidFill>
              </a:rPr>
              <a:t> </a:t>
            </a:r>
            <a:r>
              <a:rPr sz="2000" dirty="0" smtClean="0">
                <a:solidFill>
                  <a:schemeClr val="bg1"/>
                </a:solidFill>
              </a:rPr>
              <a:t>high-volume peritoneal </a:t>
            </a:r>
            <a:r>
              <a:rPr sz="2000" dirty="0">
                <a:solidFill>
                  <a:schemeClr val="bg1"/>
                </a:solidFill>
              </a:rPr>
              <a:t>lavage, </a:t>
            </a:r>
            <a:r>
              <a:rPr sz="2000" dirty="0" smtClean="0">
                <a:solidFill>
                  <a:schemeClr val="bg1"/>
                </a:solidFill>
              </a:rPr>
              <a:t>direct </a:t>
            </a:r>
            <a:r>
              <a:rPr sz="2000" dirty="0">
                <a:solidFill>
                  <a:schemeClr val="bg1"/>
                </a:solidFill>
              </a:rPr>
              <a:t>primary suture repair if tissue allows</a:t>
            </a:r>
            <a:r>
              <a:rPr sz="2000" dirty="0" smtClean="0">
                <a:solidFill>
                  <a:schemeClr val="bg1"/>
                </a:solidFill>
              </a:rPr>
              <a:t>, wide-bore </a:t>
            </a:r>
            <a:r>
              <a:rPr sz="2000" dirty="0" err="1">
                <a:solidFill>
                  <a:schemeClr val="bg1"/>
                </a:solidFill>
              </a:rPr>
              <a:t>silastic</a:t>
            </a:r>
            <a:r>
              <a:rPr sz="2000" dirty="0">
                <a:solidFill>
                  <a:schemeClr val="bg1"/>
                </a:solidFill>
              </a:rPr>
              <a:t> </a:t>
            </a:r>
            <a:r>
              <a:rPr sz="2000" dirty="0" smtClean="0">
                <a:solidFill>
                  <a:schemeClr val="bg1"/>
                </a:solidFill>
              </a:rPr>
              <a:t>drains</a:t>
            </a:r>
            <a:r>
              <a:rPr lang="it-IT" sz="2000" dirty="0" smtClean="0">
                <a:solidFill>
                  <a:schemeClr val="bg1"/>
                </a:solidFill>
              </a:rPr>
              <a:t> position </a:t>
            </a:r>
            <a:endParaRPr sz="2000" dirty="0">
              <a:solidFill>
                <a:schemeClr val="bg1"/>
              </a:solidFill>
            </a:endParaRPr>
          </a:p>
          <a:p>
            <a:pPr>
              <a:spcAft>
                <a:spcPts val="1400"/>
              </a:spcAft>
            </a:pPr>
            <a:r>
              <a:rPr sz="2000" b="1" dirty="0" err="1">
                <a:solidFill>
                  <a:srgbClr val="FF0000"/>
                </a:solidFill>
              </a:rPr>
              <a:t>Endoluminal</a:t>
            </a:r>
            <a:r>
              <a:rPr sz="2000" b="1" dirty="0">
                <a:solidFill>
                  <a:srgbClr val="FF0000"/>
                </a:solidFill>
              </a:rPr>
              <a:t> Salvage Protocols:</a:t>
            </a:r>
            <a:r>
              <a:rPr sz="2000" dirty="0">
                <a:solidFill>
                  <a:srgbClr val="FF0000"/>
                </a:solidFill>
              </a:rPr>
              <a:t> </a:t>
            </a:r>
            <a:r>
              <a:rPr sz="2000" dirty="0" smtClean="0">
                <a:solidFill>
                  <a:schemeClr val="bg1"/>
                </a:solidFill>
              </a:rPr>
              <a:t> </a:t>
            </a:r>
            <a:r>
              <a:rPr sz="2000" dirty="0" smtClean="0">
                <a:solidFill>
                  <a:srgbClr val="FF0000"/>
                </a:solidFill>
              </a:rPr>
              <a:t>stable</a:t>
            </a:r>
            <a:r>
              <a:rPr lang="it-IT" sz="2000" dirty="0" smtClean="0">
                <a:solidFill>
                  <a:srgbClr val="FF0000"/>
                </a:solidFill>
              </a:rPr>
              <a:t> </a:t>
            </a:r>
            <a:r>
              <a:rPr lang="it-IT" sz="2000" dirty="0" err="1" smtClean="0">
                <a:solidFill>
                  <a:srgbClr val="FF0000"/>
                </a:solidFill>
              </a:rPr>
              <a:t>patients</a:t>
            </a:r>
            <a:r>
              <a:rPr lang="it-IT" sz="2000" dirty="0" smtClean="0">
                <a:solidFill>
                  <a:srgbClr val="FF0000"/>
                </a:solidFill>
              </a:rPr>
              <a:t> - </a:t>
            </a:r>
            <a:r>
              <a:rPr sz="2000" dirty="0" smtClean="0">
                <a:solidFill>
                  <a:srgbClr val="FF0000"/>
                </a:solidFill>
              </a:rPr>
              <a:t>localized </a:t>
            </a:r>
            <a:r>
              <a:rPr sz="2000" dirty="0" smtClean="0">
                <a:solidFill>
                  <a:srgbClr val="FF0000"/>
                </a:solidFill>
              </a:rPr>
              <a:t>micro-leaks</a:t>
            </a:r>
            <a:r>
              <a:rPr lang="it-IT" sz="2000" dirty="0" smtClean="0">
                <a:solidFill>
                  <a:srgbClr val="FF0000"/>
                </a:solidFill>
              </a:rPr>
              <a:t> </a:t>
            </a:r>
            <a:r>
              <a:rPr sz="2000" dirty="0" smtClean="0">
                <a:solidFill>
                  <a:srgbClr val="FF0000"/>
                </a:solidFill>
              </a:rPr>
              <a:t> </a:t>
            </a:r>
            <a:r>
              <a:rPr sz="2000" dirty="0">
                <a:solidFill>
                  <a:srgbClr val="FF0000"/>
                </a:solidFill>
              </a:rPr>
              <a:t>early </a:t>
            </a:r>
            <a:r>
              <a:rPr sz="2000" dirty="0" err="1">
                <a:solidFill>
                  <a:srgbClr val="FF0000"/>
                </a:solidFill>
              </a:rPr>
              <a:t>endoluminal</a:t>
            </a:r>
            <a:r>
              <a:rPr sz="2000" dirty="0">
                <a:solidFill>
                  <a:srgbClr val="FF0000"/>
                </a:solidFill>
              </a:rPr>
              <a:t> management</a:t>
            </a:r>
            <a:r>
              <a:rPr sz="2000" dirty="0">
                <a:solidFill>
                  <a:schemeClr val="bg1"/>
                </a:solidFill>
              </a:rPr>
              <a:t>: </a:t>
            </a:r>
            <a:r>
              <a:rPr sz="2000" dirty="0" smtClean="0">
                <a:solidFill>
                  <a:schemeClr val="bg1"/>
                </a:solidFill>
              </a:rPr>
              <a:t> </a:t>
            </a:r>
            <a:r>
              <a:rPr sz="2000" dirty="0">
                <a:solidFill>
                  <a:schemeClr val="bg1"/>
                </a:solidFill>
              </a:rPr>
              <a:t>Self-Expanding Metallic Stents (SEMS) </a:t>
            </a:r>
            <a:r>
              <a:rPr lang="it-IT" sz="2000" dirty="0" smtClean="0">
                <a:solidFill>
                  <a:schemeClr val="bg1"/>
                </a:solidFill>
              </a:rPr>
              <a:t>- </a:t>
            </a:r>
            <a:r>
              <a:rPr sz="2000" dirty="0" smtClean="0">
                <a:solidFill>
                  <a:schemeClr val="bg1"/>
                </a:solidFill>
              </a:rPr>
              <a:t> </a:t>
            </a:r>
            <a:r>
              <a:rPr sz="2000" dirty="0">
                <a:solidFill>
                  <a:schemeClr val="bg1"/>
                </a:solidFill>
              </a:rPr>
              <a:t>endoscopic internal pigtail drainage (EID) to divert flow.</a:t>
            </a:r>
          </a:p>
        </p:txBody>
      </p:sp>
      <p:sp>
        <p:nvSpPr>
          <p:cNvPr id="5" name="TextBox 4"/>
          <p:cNvSpPr txBox="1"/>
          <p:nvPr/>
        </p:nvSpPr>
        <p:spPr>
          <a:xfrm>
            <a:off x="320511" y="6217920"/>
            <a:ext cx="11387580" cy="523220"/>
          </a:xfrm>
          <a:prstGeom prst="rect">
            <a:avLst/>
          </a:prstGeom>
          <a:noFill/>
        </p:spPr>
        <p:txBody>
          <a:bodyPr wrap="square">
            <a:spAutoFit/>
          </a:bodyPr>
          <a:lstStyle/>
          <a:p>
            <a:pPr>
              <a:defRPr sz="950" i="1">
                <a:solidFill>
                  <a:srgbClr val="A0A6B2"/>
                </a:solidFill>
                <a:latin typeface="Arial"/>
              </a:defRPr>
            </a:pPr>
            <a:r>
              <a:rPr sz="1400" dirty="0" err="1" smtClean="0">
                <a:solidFill>
                  <a:schemeClr val="bg1"/>
                </a:solidFill>
              </a:rPr>
              <a:t>Kermansaravi</a:t>
            </a:r>
            <a:r>
              <a:rPr sz="1400" dirty="0" smtClean="0">
                <a:solidFill>
                  <a:schemeClr val="bg1"/>
                </a:solidFill>
              </a:rPr>
              <a:t> </a:t>
            </a:r>
            <a:r>
              <a:rPr sz="1400" dirty="0">
                <a:solidFill>
                  <a:schemeClr val="bg1"/>
                </a:solidFill>
              </a:rPr>
              <a:t>M, et al. One Anastomosis Gastric Bypass/Mini Gastric Bypass (OAGB/MGB) Complications: An IFSO Consensus. </a:t>
            </a:r>
            <a:r>
              <a:rPr sz="1400" dirty="0" err="1">
                <a:solidFill>
                  <a:schemeClr val="bg1"/>
                </a:solidFill>
              </a:rPr>
              <a:t>Obes</a:t>
            </a:r>
            <a:r>
              <a:rPr sz="1400" dirty="0">
                <a:solidFill>
                  <a:schemeClr val="bg1"/>
                </a:solidFill>
              </a:rPr>
              <a:t> Surg. 2024;34(3):715-728.</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61665"/>
          </a:xfrm>
          <a:prstGeom prst="rect">
            <a:avLst/>
          </a:prstGeom>
          <a:noFill/>
        </p:spPr>
        <p:txBody>
          <a:bodyPr wrap="square">
            <a:spAutoFit/>
          </a:bodyPr>
          <a:lstStyle/>
          <a:p>
            <a:pPr>
              <a:defRPr sz="1000" b="1">
                <a:solidFill>
                  <a:srgbClr val="009688"/>
                </a:solidFill>
                <a:latin typeface="Arial"/>
              </a:defRPr>
            </a:pPr>
            <a:r>
              <a:rPr sz="2400" dirty="0">
                <a:solidFill>
                  <a:srgbClr val="00B050"/>
                </a:solidFill>
                <a:latin typeface="+mj-lt"/>
              </a:rPr>
              <a:t>MECHANICAL COMPLICATIONS</a:t>
            </a:r>
          </a:p>
        </p:txBody>
      </p:sp>
      <p:sp>
        <p:nvSpPr>
          <p:cNvPr id="3" name="TextBox 2"/>
          <p:cNvSpPr txBox="1"/>
          <p:nvPr/>
        </p:nvSpPr>
        <p:spPr>
          <a:xfrm>
            <a:off x="2098406" y="914400"/>
            <a:ext cx="10698480" cy="461665"/>
          </a:xfrm>
          <a:prstGeom prst="rect">
            <a:avLst/>
          </a:prstGeom>
          <a:noFill/>
        </p:spPr>
        <p:txBody>
          <a:bodyPr wrap="square">
            <a:spAutoFit/>
          </a:bodyPr>
          <a:lstStyle/>
          <a:p>
            <a:pPr>
              <a:defRPr sz="2400" b="1">
                <a:solidFill>
                  <a:srgbClr val="F0F2F5"/>
                </a:solidFill>
                <a:latin typeface="Arial"/>
              </a:defRPr>
            </a:pPr>
            <a:r>
              <a:rPr dirty="0">
                <a:solidFill>
                  <a:srgbClr val="FF0000"/>
                </a:solidFill>
                <a:latin typeface="+mj-lt"/>
              </a:rPr>
              <a:t>Acute Obstruction and Mechanical Loop Defects</a:t>
            </a:r>
          </a:p>
        </p:txBody>
      </p:sp>
      <p:sp>
        <p:nvSpPr>
          <p:cNvPr id="4" name="TextBox 3"/>
          <p:cNvSpPr txBox="1"/>
          <p:nvPr/>
        </p:nvSpPr>
        <p:spPr>
          <a:xfrm>
            <a:off x="731520" y="1645920"/>
            <a:ext cx="10698480" cy="3400931"/>
          </a:xfrm>
          <a:prstGeom prst="rect">
            <a:avLst/>
          </a:prstGeom>
          <a:noFill/>
        </p:spPr>
        <p:txBody>
          <a:bodyPr wrap="square">
            <a:spAutoFit/>
          </a:bodyPr>
          <a:lstStyle/>
          <a:p>
            <a:pPr>
              <a:spcAft>
                <a:spcPts val="1400"/>
              </a:spcAft>
            </a:pPr>
            <a:r>
              <a:rPr sz="2000" b="1" dirty="0">
                <a:solidFill>
                  <a:srgbClr val="FF0000"/>
                </a:solidFill>
              </a:rPr>
              <a:t>Etiological Root Causes:</a:t>
            </a:r>
            <a:r>
              <a:rPr sz="2000" dirty="0">
                <a:solidFill>
                  <a:srgbClr val="FF0000"/>
                </a:solidFill>
              </a:rPr>
              <a:t> </a:t>
            </a:r>
            <a:r>
              <a:rPr sz="2000" dirty="0" smtClean="0">
                <a:solidFill>
                  <a:schemeClr val="bg1"/>
                </a:solidFill>
              </a:rPr>
              <a:t>acute </a:t>
            </a:r>
            <a:r>
              <a:rPr sz="2000" dirty="0">
                <a:solidFill>
                  <a:schemeClr val="bg1"/>
                </a:solidFill>
              </a:rPr>
              <a:t>localized edema at the GJA, improper alignment inducing afferent loop kinking, </a:t>
            </a:r>
            <a:r>
              <a:rPr sz="2000" dirty="0" smtClean="0">
                <a:solidFill>
                  <a:schemeClr val="bg1"/>
                </a:solidFill>
              </a:rPr>
              <a:t> </a:t>
            </a:r>
            <a:r>
              <a:rPr sz="2000" dirty="0">
                <a:solidFill>
                  <a:schemeClr val="bg1"/>
                </a:solidFill>
              </a:rPr>
              <a:t>partial torsion/rotation around the anastomosis.</a:t>
            </a:r>
          </a:p>
          <a:p>
            <a:pPr>
              <a:spcAft>
                <a:spcPts val="1400"/>
              </a:spcAft>
            </a:pPr>
            <a:r>
              <a:rPr sz="2000" b="1" dirty="0">
                <a:solidFill>
                  <a:srgbClr val="FF0000"/>
                </a:solidFill>
              </a:rPr>
              <a:t>Clinical Presentation Modalities:</a:t>
            </a:r>
            <a:r>
              <a:rPr sz="2000" dirty="0">
                <a:solidFill>
                  <a:srgbClr val="FF0000"/>
                </a:solidFill>
              </a:rPr>
              <a:t> </a:t>
            </a:r>
            <a:r>
              <a:rPr sz="2000" dirty="0">
                <a:solidFill>
                  <a:schemeClr val="bg1"/>
                </a:solidFill>
              </a:rPr>
              <a:t>Severe, non-remitting epigastric pain, intractable bilious emesis, and acute food intolerance arising within the first 7 days post-surgery.</a:t>
            </a:r>
          </a:p>
          <a:p>
            <a:pPr>
              <a:spcAft>
                <a:spcPts val="1400"/>
              </a:spcAft>
            </a:pPr>
            <a:r>
              <a:rPr sz="2000" b="1" dirty="0">
                <a:solidFill>
                  <a:srgbClr val="FF0000"/>
                </a:solidFill>
              </a:rPr>
              <a:t>Conservative Deciduous Pathway:</a:t>
            </a:r>
            <a:r>
              <a:rPr sz="2000" dirty="0">
                <a:solidFill>
                  <a:srgbClr val="FF0000"/>
                </a:solidFill>
              </a:rPr>
              <a:t> </a:t>
            </a:r>
            <a:r>
              <a:rPr sz="2000" dirty="0" smtClean="0">
                <a:solidFill>
                  <a:schemeClr val="bg1"/>
                </a:solidFill>
              </a:rPr>
              <a:t> </a:t>
            </a:r>
            <a:r>
              <a:rPr sz="2000" dirty="0">
                <a:solidFill>
                  <a:schemeClr val="bg1"/>
                </a:solidFill>
              </a:rPr>
              <a:t>NPO status, </a:t>
            </a:r>
            <a:r>
              <a:rPr sz="2000" dirty="0" smtClean="0">
                <a:solidFill>
                  <a:schemeClr val="bg1"/>
                </a:solidFill>
              </a:rPr>
              <a:t> </a:t>
            </a:r>
            <a:r>
              <a:rPr sz="2000" dirty="0">
                <a:solidFill>
                  <a:schemeClr val="bg1"/>
                </a:solidFill>
              </a:rPr>
              <a:t>aggressive intravenous fluid resuscitation, </a:t>
            </a:r>
            <a:r>
              <a:rPr sz="2000" dirty="0" smtClean="0">
                <a:solidFill>
                  <a:schemeClr val="bg1"/>
                </a:solidFill>
              </a:rPr>
              <a:t>implement </a:t>
            </a:r>
            <a:r>
              <a:rPr sz="2000" dirty="0">
                <a:solidFill>
                  <a:schemeClr val="bg1"/>
                </a:solidFill>
              </a:rPr>
              <a:t>nasogastric tube (NGT) decompression. </a:t>
            </a:r>
            <a:r>
              <a:rPr sz="2000" dirty="0">
                <a:solidFill>
                  <a:srgbClr val="FF0000"/>
                </a:solidFill>
              </a:rPr>
              <a:t>Monitor closely for a 24-48 hour window.</a:t>
            </a:r>
          </a:p>
          <a:p>
            <a:pPr>
              <a:spcAft>
                <a:spcPts val="1400"/>
              </a:spcAft>
            </a:pPr>
            <a:r>
              <a:rPr sz="2000" b="1" dirty="0">
                <a:solidFill>
                  <a:srgbClr val="FF0000"/>
                </a:solidFill>
              </a:rPr>
              <a:t>Operative Intervention Triggers:</a:t>
            </a:r>
            <a:r>
              <a:rPr sz="2000" dirty="0">
                <a:solidFill>
                  <a:srgbClr val="FF0000"/>
                </a:solidFill>
              </a:rPr>
              <a:t> </a:t>
            </a:r>
            <a:r>
              <a:rPr lang="it-IT" sz="2000" dirty="0" err="1">
                <a:solidFill>
                  <a:srgbClr val="FF0000"/>
                </a:solidFill>
              </a:rPr>
              <a:t>laparoscopic</a:t>
            </a:r>
            <a:r>
              <a:rPr lang="it-IT" sz="2000" dirty="0">
                <a:solidFill>
                  <a:srgbClr val="FF0000"/>
                </a:solidFill>
              </a:rPr>
              <a:t> </a:t>
            </a:r>
            <a:r>
              <a:rPr lang="it-IT" sz="2000" dirty="0" err="1" smtClean="0">
                <a:solidFill>
                  <a:srgbClr val="FF0000"/>
                </a:solidFill>
              </a:rPr>
              <a:t>exploration</a:t>
            </a:r>
            <a:r>
              <a:rPr lang="it-IT" sz="2000" dirty="0" smtClean="0">
                <a:solidFill>
                  <a:srgbClr val="FF0000"/>
                </a:solidFill>
              </a:rPr>
              <a:t> </a:t>
            </a:r>
            <a:r>
              <a:rPr lang="it-IT" sz="2000" dirty="0">
                <a:solidFill>
                  <a:srgbClr val="FF0000"/>
                </a:solidFill>
              </a:rPr>
              <a:t>i</a:t>
            </a:r>
            <a:r>
              <a:rPr sz="2000" dirty="0" smtClean="0">
                <a:solidFill>
                  <a:srgbClr val="FF0000"/>
                </a:solidFill>
              </a:rPr>
              <a:t>f </a:t>
            </a:r>
            <a:r>
              <a:rPr sz="2000" dirty="0">
                <a:solidFill>
                  <a:srgbClr val="FF0000"/>
                </a:solidFill>
              </a:rPr>
              <a:t>conservative measures fail or complete obstruction is </a:t>
            </a:r>
            <a:r>
              <a:rPr sz="2000" dirty="0" smtClean="0">
                <a:solidFill>
                  <a:srgbClr val="FF0000"/>
                </a:solidFill>
              </a:rPr>
              <a:t>verified</a:t>
            </a:r>
            <a:r>
              <a:rPr sz="2000" dirty="0" smtClean="0">
                <a:solidFill>
                  <a:schemeClr val="bg1"/>
                </a:solidFill>
              </a:rPr>
              <a:t>. </a:t>
            </a:r>
            <a:r>
              <a:rPr lang="it-IT" sz="2000" dirty="0" smtClean="0">
                <a:solidFill>
                  <a:schemeClr val="bg1"/>
                </a:solidFill>
              </a:rPr>
              <a:t>L</a:t>
            </a:r>
            <a:r>
              <a:rPr sz="2000" dirty="0" err="1" smtClean="0">
                <a:solidFill>
                  <a:schemeClr val="bg1"/>
                </a:solidFill>
              </a:rPr>
              <a:t>ysis</a:t>
            </a:r>
            <a:r>
              <a:rPr sz="2000" dirty="0" smtClean="0">
                <a:solidFill>
                  <a:schemeClr val="bg1"/>
                </a:solidFill>
              </a:rPr>
              <a:t> </a:t>
            </a:r>
            <a:r>
              <a:rPr sz="2000" dirty="0">
                <a:solidFill>
                  <a:schemeClr val="bg1"/>
                </a:solidFill>
              </a:rPr>
              <a:t>of acute adhesions, loop realignment, </a:t>
            </a:r>
            <a:r>
              <a:rPr sz="2000" dirty="0" smtClean="0">
                <a:solidFill>
                  <a:schemeClr val="bg1"/>
                </a:solidFill>
              </a:rPr>
              <a:t> </a:t>
            </a:r>
            <a:r>
              <a:rPr sz="2000" dirty="0">
                <a:solidFill>
                  <a:schemeClr val="bg1"/>
                </a:solidFill>
              </a:rPr>
              <a:t>anastomotic revision.</a:t>
            </a:r>
          </a:p>
        </p:txBody>
      </p:sp>
      <p:sp>
        <p:nvSpPr>
          <p:cNvPr id="5" name="TextBox 4"/>
          <p:cNvSpPr txBox="1"/>
          <p:nvPr/>
        </p:nvSpPr>
        <p:spPr>
          <a:xfrm>
            <a:off x="122547" y="6217920"/>
            <a:ext cx="11943761" cy="523220"/>
          </a:xfrm>
          <a:prstGeom prst="rect">
            <a:avLst/>
          </a:prstGeom>
          <a:noFill/>
        </p:spPr>
        <p:txBody>
          <a:bodyPr wrap="square">
            <a:spAutoFit/>
          </a:bodyPr>
          <a:lstStyle/>
          <a:p>
            <a:pPr>
              <a:defRPr sz="950" i="1">
                <a:solidFill>
                  <a:srgbClr val="A0A6B2"/>
                </a:solidFill>
                <a:latin typeface="Arial"/>
              </a:defRPr>
            </a:pPr>
            <a:r>
              <a:rPr sz="1400" dirty="0" err="1" smtClean="0">
                <a:solidFill>
                  <a:schemeClr val="bg1"/>
                </a:solidFill>
              </a:rPr>
              <a:t>Carbajo</a:t>
            </a:r>
            <a:r>
              <a:rPr sz="1400" dirty="0" smtClean="0">
                <a:solidFill>
                  <a:schemeClr val="bg1"/>
                </a:solidFill>
              </a:rPr>
              <a:t> </a:t>
            </a:r>
            <a:r>
              <a:rPr sz="1400" dirty="0">
                <a:solidFill>
                  <a:schemeClr val="bg1"/>
                </a:solidFill>
              </a:rPr>
              <a:t>MA, et al. One-anastomosis gastric bypass (OAGB-MGB): Long-term results and complications management in a series of 1200 patients. </a:t>
            </a:r>
            <a:r>
              <a:rPr sz="1400" dirty="0" err="1">
                <a:solidFill>
                  <a:schemeClr val="bg1"/>
                </a:solidFill>
              </a:rPr>
              <a:t>Surg</a:t>
            </a:r>
            <a:r>
              <a:rPr sz="1400" dirty="0">
                <a:solidFill>
                  <a:schemeClr val="bg1"/>
                </a:solidFill>
              </a:rPr>
              <a:t> </a:t>
            </a:r>
            <a:r>
              <a:rPr sz="1400" dirty="0" err="1">
                <a:solidFill>
                  <a:schemeClr val="bg1"/>
                </a:solidFill>
              </a:rPr>
              <a:t>Endosc</a:t>
            </a:r>
            <a:r>
              <a:rPr sz="1400" dirty="0">
                <a:solidFill>
                  <a:schemeClr val="bg1"/>
                </a:solidFill>
              </a:rPr>
              <a:t>. 2017;31(6):2435-2444.</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165705"/>
            <a:ext cx="10698480" cy="400110"/>
          </a:xfrm>
          <a:prstGeom prst="rect">
            <a:avLst/>
          </a:prstGeom>
          <a:noFill/>
        </p:spPr>
        <p:txBody>
          <a:bodyPr wrap="square">
            <a:spAutoFit/>
          </a:bodyPr>
          <a:lstStyle/>
          <a:p>
            <a:pPr>
              <a:defRPr sz="1000" b="1">
                <a:solidFill>
                  <a:srgbClr val="009688"/>
                </a:solidFill>
                <a:latin typeface="Arial"/>
              </a:defRPr>
            </a:pPr>
            <a:r>
              <a:rPr sz="2000" dirty="0">
                <a:solidFill>
                  <a:srgbClr val="00B050"/>
                </a:solidFill>
                <a:latin typeface="+mj-lt"/>
              </a:rPr>
              <a:t>BILIARY KINETICS</a:t>
            </a:r>
          </a:p>
        </p:txBody>
      </p:sp>
      <p:sp>
        <p:nvSpPr>
          <p:cNvPr id="3" name="TextBox 2"/>
          <p:cNvSpPr txBox="1"/>
          <p:nvPr/>
        </p:nvSpPr>
        <p:spPr>
          <a:xfrm>
            <a:off x="731520" y="859571"/>
            <a:ext cx="10698480" cy="461665"/>
          </a:xfrm>
          <a:prstGeom prst="rect">
            <a:avLst/>
          </a:prstGeom>
          <a:noFill/>
        </p:spPr>
        <p:txBody>
          <a:bodyPr wrap="square">
            <a:spAutoFit/>
          </a:bodyPr>
          <a:lstStyle/>
          <a:p>
            <a:pPr>
              <a:defRPr sz="2400" b="1">
                <a:solidFill>
                  <a:srgbClr val="F0F2F5"/>
                </a:solidFill>
                <a:latin typeface="Arial"/>
              </a:defRPr>
            </a:pPr>
            <a:r>
              <a:rPr dirty="0">
                <a:solidFill>
                  <a:srgbClr val="00B050"/>
                </a:solidFill>
                <a:latin typeface="+mj-lt"/>
              </a:rPr>
              <a:t>Severe Acute Biliary Reflux: Mechanical Drivers</a:t>
            </a:r>
          </a:p>
        </p:txBody>
      </p:sp>
      <p:sp>
        <p:nvSpPr>
          <p:cNvPr id="4" name="TextBox 3"/>
          <p:cNvSpPr txBox="1"/>
          <p:nvPr/>
        </p:nvSpPr>
        <p:spPr>
          <a:xfrm>
            <a:off x="731520" y="1645920"/>
            <a:ext cx="10698480" cy="4016484"/>
          </a:xfrm>
          <a:prstGeom prst="rect">
            <a:avLst/>
          </a:prstGeom>
          <a:noFill/>
        </p:spPr>
        <p:txBody>
          <a:bodyPr wrap="square">
            <a:spAutoFit/>
          </a:bodyPr>
          <a:lstStyle/>
          <a:p>
            <a:pPr>
              <a:spcAft>
                <a:spcPts val="1400"/>
              </a:spcAft>
            </a:pPr>
            <a:r>
              <a:rPr sz="2000" b="1" dirty="0">
                <a:solidFill>
                  <a:srgbClr val="FF0000"/>
                </a:solidFill>
              </a:rPr>
              <a:t>The Afferent Hyper-Pressure </a:t>
            </a:r>
            <a:r>
              <a:rPr sz="2000" b="1" dirty="0" smtClean="0">
                <a:solidFill>
                  <a:srgbClr val="FF0000"/>
                </a:solidFill>
              </a:rPr>
              <a:t>Mechanism:</a:t>
            </a:r>
            <a:r>
              <a:rPr sz="2000" dirty="0" smtClean="0">
                <a:solidFill>
                  <a:schemeClr val="bg1"/>
                </a:solidFill>
              </a:rPr>
              <a:t> </a:t>
            </a:r>
            <a:r>
              <a:rPr sz="2000" dirty="0">
                <a:solidFill>
                  <a:schemeClr val="bg1"/>
                </a:solidFill>
              </a:rPr>
              <a:t>rarely just </a:t>
            </a:r>
            <a:r>
              <a:rPr sz="2000" dirty="0" smtClean="0">
                <a:solidFill>
                  <a:schemeClr val="bg1"/>
                </a:solidFill>
              </a:rPr>
              <a:t>chemical; </a:t>
            </a:r>
            <a:r>
              <a:rPr sz="2000" dirty="0">
                <a:solidFill>
                  <a:schemeClr val="bg1"/>
                </a:solidFill>
              </a:rPr>
              <a:t>frequently driven by</a:t>
            </a:r>
            <a:r>
              <a:rPr sz="2000" dirty="0">
                <a:solidFill>
                  <a:srgbClr val="FF0000"/>
                </a:solidFill>
              </a:rPr>
              <a:t> high mechanical pressure in the afferent </a:t>
            </a:r>
            <a:r>
              <a:rPr sz="2000" dirty="0" smtClean="0">
                <a:solidFill>
                  <a:srgbClr val="FF0000"/>
                </a:solidFill>
              </a:rPr>
              <a:t>loop</a:t>
            </a:r>
            <a:r>
              <a:rPr lang="it-IT" sz="2000" dirty="0" smtClean="0">
                <a:solidFill>
                  <a:srgbClr val="FF0000"/>
                </a:solidFill>
              </a:rPr>
              <a:t> (</a:t>
            </a:r>
            <a:r>
              <a:rPr lang="it-IT" sz="2000" dirty="0" err="1" smtClean="0">
                <a:solidFill>
                  <a:srgbClr val="FF0000"/>
                </a:solidFill>
              </a:rPr>
              <a:t>afferent</a:t>
            </a:r>
            <a:r>
              <a:rPr lang="it-IT" sz="2000" dirty="0" smtClean="0">
                <a:solidFill>
                  <a:srgbClr val="FF0000"/>
                </a:solidFill>
              </a:rPr>
              <a:t> </a:t>
            </a:r>
            <a:r>
              <a:rPr lang="it-IT" sz="2000" dirty="0" err="1" smtClean="0">
                <a:solidFill>
                  <a:srgbClr val="FF0000"/>
                </a:solidFill>
              </a:rPr>
              <a:t>loop</a:t>
            </a:r>
            <a:r>
              <a:rPr lang="it-IT" sz="2000" dirty="0" smtClean="0">
                <a:solidFill>
                  <a:srgbClr val="FF0000"/>
                </a:solidFill>
              </a:rPr>
              <a:t> </a:t>
            </a:r>
            <a:r>
              <a:rPr lang="it-IT" sz="2000" dirty="0" err="1" smtClean="0">
                <a:solidFill>
                  <a:srgbClr val="FF0000"/>
                </a:solidFill>
              </a:rPr>
              <a:t>syndrome</a:t>
            </a:r>
            <a:r>
              <a:rPr lang="it-IT" sz="2000" dirty="0" smtClean="0">
                <a:solidFill>
                  <a:srgbClr val="FF0000"/>
                </a:solidFill>
              </a:rPr>
              <a:t>)</a:t>
            </a:r>
            <a:r>
              <a:rPr sz="2000" dirty="0" smtClean="0">
                <a:solidFill>
                  <a:srgbClr val="FF0000"/>
                </a:solidFill>
              </a:rPr>
              <a:t> </a:t>
            </a:r>
            <a:r>
              <a:rPr sz="2000" dirty="0">
                <a:solidFill>
                  <a:schemeClr val="bg1"/>
                </a:solidFill>
              </a:rPr>
              <a:t>forcing bile </a:t>
            </a:r>
            <a:r>
              <a:rPr sz="2000" dirty="0" err="1">
                <a:solidFill>
                  <a:schemeClr val="bg1"/>
                </a:solidFill>
              </a:rPr>
              <a:t>retrogradely</a:t>
            </a:r>
            <a:r>
              <a:rPr sz="2000" dirty="0">
                <a:solidFill>
                  <a:schemeClr val="bg1"/>
                </a:solidFill>
              </a:rPr>
              <a:t> into the long, non-compliant gastric pouch.</a:t>
            </a:r>
          </a:p>
          <a:p>
            <a:pPr>
              <a:spcAft>
                <a:spcPts val="1400"/>
              </a:spcAft>
            </a:pPr>
            <a:r>
              <a:rPr sz="2000" b="1" dirty="0">
                <a:solidFill>
                  <a:srgbClr val="FF0000"/>
                </a:solidFill>
              </a:rPr>
              <a:t>Anatomical Prevention Realities:</a:t>
            </a:r>
            <a:r>
              <a:rPr sz="2000" dirty="0">
                <a:solidFill>
                  <a:srgbClr val="FF0000"/>
                </a:solidFill>
              </a:rPr>
              <a:t> </a:t>
            </a:r>
            <a:r>
              <a:rPr sz="2000" dirty="0" smtClean="0">
                <a:solidFill>
                  <a:srgbClr val="FF0000"/>
                </a:solidFill>
              </a:rPr>
              <a:t>meticulous </a:t>
            </a:r>
            <a:r>
              <a:rPr sz="2000" dirty="0">
                <a:solidFill>
                  <a:srgbClr val="FF0000"/>
                </a:solidFill>
              </a:rPr>
              <a:t>intraoperative execution: </a:t>
            </a:r>
            <a:r>
              <a:rPr sz="2000" dirty="0" smtClean="0">
                <a:solidFill>
                  <a:schemeClr val="bg1"/>
                </a:solidFill>
              </a:rPr>
              <a:t> </a:t>
            </a:r>
            <a:r>
              <a:rPr sz="2000" dirty="0">
                <a:solidFill>
                  <a:schemeClr val="bg1"/>
                </a:solidFill>
              </a:rPr>
              <a:t>tension-free </a:t>
            </a:r>
            <a:r>
              <a:rPr sz="2000" dirty="0" err="1">
                <a:solidFill>
                  <a:schemeClr val="bg1"/>
                </a:solidFill>
              </a:rPr>
              <a:t>gastrojejunal</a:t>
            </a:r>
            <a:r>
              <a:rPr sz="2000" dirty="0">
                <a:solidFill>
                  <a:schemeClr val="bg1"/>
                </a:solidFill>
              </a:rPr>
              <a:t> anastomosis, </a:t>
            </a:r>
            <a:r>
              <a:rPr sz="2000" dirty="0" smtClean="0">
                <a:solidFill>
                  <a:schemeClr val="bg1"/>
                </a:solidFill>
              </a:rPr>
              <a:t> </a:t>
            </a:r>
            <a:r>
              <a:rPr sz="2000" dirty="0">
                <a:solidFill>
                  <a:schemeClr val="bg1"/>
                </a:solidFill>
              </a:rPr>
              <a:t>pouch tailored longer than </a:t>
            </a:r>
            <a:r>
              <a:rPr sz="2000" dirty="0" smtClean="0">
                <a:solidFill>
                  <a:schemeClr val="bg1"/>
                </a:solidFill>
              </a:rPr>
              <a:t>15cm</a:t>
            </a:r>
            <a:r>
              <a:rPr lang="it-IT" sz="2000" dirty="0" smtClean="0">
                <a:solidFill>
                  <a:schemeClr val="bg1"/>
                </a:solidFill>
              </a:rPr>
              <a:t> or more</a:t>
            </a:r>
            <a:endParaRPr sz="2000" dirty="0">
              <a:solidFill>
                <a:schemeClr val="bg1"/>
              </a:solidFill>
            </a:endParaRPr>
          </a:p>
          <a:p>
            <a:pPr>
              <a:spcAft>
                <a:spcPts val="1400"/>
              </a:spcAft>
            </a:pPr>
            <a:r>
              <a:rPr sz="2000" b="1" dirty="0">
                <a:solidFill>
                  <a:srgbClr val="FF0000"/>
                </a:solidFill>
              </a:rPr>
              <a:t>First-Line Medical Mitigation:</a:t>
            </a:r>
            <a:r>
              <a:rPr sz="2000" dirty="0">
                <a:solidFill>
                  <a:srgbClr val="FF0000"/>
                </a:solidFill>
              </a:rPr>
              <a:t> </a:t>
            </a:r>
            <a:r>
              <a:rPr sz="2000" dirty="0" smtClean="0">
                <a:solidFill>
                  <a:schemeClr val="bg1"/>
                </a:solidFill>
              </a:rPr>
              <a:t> </a:t>
            </a:r>
            <a:r>
              <a:rPr sz="2000" dirty="0">
                <a:solidFill>
                  <a:schemeClr val="bg1"/>
                </a:solidFill>
              </a:rPr>
              <a:t>high-dose Proton Pump Inhibitors (PPIs) to decrease acid volume, </a:t>
            </a:r>
            <a:r>
              <a:rPr sz="2000" dirty="0" smtClean="0">
                <a:solidFill>
                  <a:schemeClr val="bg1"/>
                </a:solidFill>
              </a:rPr>
              <a:t> </a:t>
            </a:r>
            <a:r>
              <a:rPr sz="2000" dirty="0">
                <a:solidFill>
                  <a:schemeClr val="bg1"/>
                </a:solidFill>
              </a:rPr>
              <a:t>mucosal </a:t>
            </a:r>
            <a:r>
              <a:rPr sz="2000" dirty="0" err="1">
                <a:solidFill>
                  <a:schemeClr val="bg1"/>
                </a:solidFill>
              </a:rPr>
              <a:t>cytoprotective</a:t>
            </a:r>
            <a:r>
              <a:rPr sz="2000" dirty="0">
                <a:solidFill>
                  <a:schemeClr val="bg1"/>
                </a:solidFill>
              </a:rPr>
              <a:t> agents (</a:t>
            </a:r>
            <a:r>
              <a:rPr sz="2000" dirty="0" err="1">
                <a:solidFill>
                  <a:schemeClr val="bg1"/>
                </a:solidFill>
              </a:rPr>
              <a:t>Sucralfate</a:t>
            </a:r>
            <a:r>
              <a:rPr sz="2000" dirty="0">
                <a:solidFill>
                  <a:schemeClr val="bg1"/>
                </a:solidFill>
              </a:rPr>
              <a:t>), </a:t>
            </a:r>
            <a:r>
              <a:rPr sz="2000" dirty="0" smtClean="0">
                <a:solidFill>
                  <a:schemeClr val="bg1"/>
                </a:solidFill>
              </a:rPr>
              <a:t> </a:t>
            </a:r>
            <a:r>
              <a:rPr sz="2000" dirty="0" err="1">
                <a:solidFill>
                  <a:schemeClr val="bg1"/>
                </a:solidFill>
              </a:rPr>
              <a:t>prokinetics</a:t>
            </a:r>
            <a:r>
              <a:rPr sz="2000" dirty="0">
                <a:solidFill>
                  <a:schemeClr val="bg1"/>
                </a:solidFill>
              </a:rPr>
              <a:t> combined with bile acid </a:t>
            </a:r>
            <a:r>
              <a:rPr sz="2000" dirty="0" err="1" smtClean="0">
                <a:solidFill>
                  <a:schemeClr val="bg1"/>
                </a:solidFill>
              </a:rPr>
              <a:t>sequestrants</a:t>
            </a:r>
            <a:r>
              <a:rPr lang="it-IT" sz="2000" dirty="0">
                <a:solidFill>
                  <a:schemeClr val="bg1"/>
                </a:solidFill>
              </a:rPr>
              <a:t> </a:t>
            </a:r>
            <a:r>
              <a:rPr lang="it-IT" sz="2000" dirty="0" smtClean="0">
                <a:solidFill>
                  <a:schemeClr val="bg1"/>
                </a:solidFill>
              </a:rPr>
              <a:t>(</a:t>
            </a:r>
            <a:r>
              <a:rPr lang="it-IT" sz="2000" dirty="0" err="1" smtClean="0">
                <a:solidFill>
                  <a:schemeClr val="bg1"/>
                </a:solidFill>
              </a:rPr>
              <a:t>Colestiramine</a:t>
            </a:r>
            <a:r>
              <a:rPr lang="it-IT" sz="2000" dirty="0" smtClean="0">
                <a:solidFill>
                  <a:schemeClr val="bg1"/>
                </a:solidFill>
              </a:rPr>
              <a:t> )</a:t>
            </a:r>
            <a:endParaRPr sz="2000" dirty="0">
              <a:solidFill>
                <a:schemeClr val="bg1"/>
              </a:solidFill>
            </a:endParaRPr>
          </a:p>
          <a:p>
            <a:pPr>
              <a:spcAft>
                <a:spcPts val="1400"/>
              </a:spcAft>
            </a:pPr>
            <a:r>
              <a:rPr sz="2000" b="1" dirty="0">
                <a:solidFill>
                  <a:srgbClr val="FF0000"/>
                </a:solidFill>
              </a:rPr>
              <a:t>Early Surgical Re-Routing Criteria:</a:t>
            </a:r>
            <a:r>
              <a:rPr sz="2000" dirty="0">
                <a:solidFill>
                  <a:srgbClr val="FF0000"/>
                </a:solidFill>
              </a:rPr>
              <a:t> </a:t>
            </a:r>
            <a:r>
              <a:rPr sz="2000" dirty="0">
                <a:solidFill>
                  <a:schemeClr val="bg1"/>
                </a:solidFill>
              </a:rPr>
              <a:t>If intractable pain, refractory vomiting, or extensive mucosal erosion persists despite maximal medical therapy, </a:t>
            </a:r>
            <a:r>
              <a:rPr sz="2000" dirty="0">
                <a:solidFill>
                  <a:srgbClr val="FF0000"/>
                </a:solidFill>
              </a:rPr>
              <a:t>execute early conversion to a Roux-</a:t>
            </a:r>
            <a:r>
              <a:rPr sz="2000" dirty="0" err="1">
                <a:solidFill>
                  <a:srgbClr val="FF0000"/>
                </a:solidFill>
              </a:rPr>
              <a:t>en</a:t>
            </a:r>
            <a:r>
              <a:rPr sz="2000" dirty="0">
                <a:solidFill>
                  <a:srgbClr val="FF0000"/>
                </a:solidFill>
              </a:rPr>
              <a:t>-Y configuration </a:t>
            </a:r>
          </a:p>
        </p:txBody>
      </p:sp>
      <p:sp>
        <p:nvSpPr>
          <p:cNvPr id="5" name="TextBox 4"/>
          <p:cNvSpPr txBox="1"/>
          <p:nvPr/>
        </p:nvSpPr>
        <p:spPr>
          <a:xfrm>
            <a:off x="731520" y="6217920"/>
            <a:ext cx="10698480" cy="523220"/>
          </a:xfrm>
          <a:prstGeom prst="rect">
            <a:avLst/>
          </a:prstGeom>
          <a:noFill/>
        </p:spPr>
        <p:txBody>
          <a:bodyPr wrap="square">
            <a:spAutoFit/>
          </a:bodyPr>
          <a:lstStyle/>
          <a:p>
            <a:pPr>
              <a:defRPr sz="950" i="1">
                <a:solidFill>
                  <a:srgbClr val="A0A6B2"/>
                </a:solidFill>
                <a:latin typeface="Arial"/>
              </a:defRPr>
            </a:pPr>
            <a:r>
              <a:rPr sz="1400" dirty="0" smtClean="0">
                <a:solidFill>
                  <a:schemeClr val="bg1"/>
                </a:solidFill>
              </a:rPr>
              <a:t>Chevalier </a:t>
            </a:r>
            <a:r>
              <a:rPr sz="1400" dirty="0">
                <a:solidFill>
                  <a:schemeClr val="bg1"/>
                </a:solidFill>
              </a:rPr>
              <a:t>JM, et al. One Anastomosis Gastric Bypass / Mini Gastric Bypass (OAGB/MGB) as a Primary Bariatric Procedure: Mechanism of Action and Outcomes. IFSO Position Statement. </a:t>
            </a:r>
            <a:r>
              <a:rPr sz="1400" dirty="0" err="1">
                <a:solidFill>
                  <a:schemeClr val="bg1"/>
                </a:solidFill>
              </a:rPr>
              <a:t>Obes</a:t>
            </a:r>
            <a:r>
              <a:rPr sz="1400" dirty="0">
                <a:solidFill>
                  <a:schemeClr val="bg1"/>
                </a:solidFill>
              </a:rPr>
              <a:t> Surg. 2020;30(7):2485-2495.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00110"/>
          </a:xfrm>
          <a:prstGeom prst="rect">
            <a:avLst/>
          </a:prstGeom>
          <a:noFill/>
        </p:spPr>
        <p:txBody>
          <a:bodyPr wrap="square">
            <a:spAutoFit/>
          </a:bodyPr>
          <a:lstStyle/>
          <a:p>
            <a:pPr>
              <a:defRPr sz="1000" b="1">
                <a:solidFill>
                  <a:srgbClr val="009688"/>
                </a:solidFill>
                <a:latin typeface="Arial"/>
              </a:defRPr>
            </a:pPr>
            <a:r>
              <a:rPr sz="2000" dirty="0">
                <a:solidFill>
                  <a:srgbClr val="00B050"/>
                </a:solidFill>
                <a:latin typeface="+mj-lt"/>
              </a:rPr>
              <a:t>SYSTEMIC PROTECTION</a:t>
            </a:r>
          </a:p>
        </p:txBody>
      </p:sp>
      <p:sp>
        <p:nvSpPr>
          <p:cNvPr id="3" name="TextBox 2"/>
          <p:cNvSpPr txBox="1"/>
          <p:nvPr/>
        </p:nvSpPr>
        <p:spPr>
          <a:xfrm>
            <a:off x="797508" y="1010305"/>
            <a:ext cx="10698480" cy="461665"/>
          </a:xfrm>
          <a:prstGeom prst="rect">
            <a:avLst/>
          </a:prstGeom>
          <a:solidFill>
            <a:schemeClr val="tx1">
              <a:lumMod val="95000"/>
            </a:schemeClr>
          </a:solidFill>
        </p:spPr>
        <p:txBody>
          <a:bodyPr wrap="square">
            <a:spAutoFit/>
          </a:bodyPr>
          <a:lstStyle/>
          <a:p>
            <a:pPr>
              <a:defRPr sz="2400" b="1">
                <a:solidFill>
                  <a:srgbClr val="F0F2F5"/>
                </a:solidFill>
                <a:latin typeface="Arial"/>
              </a:defRPr>
            </a:pPr>
            <a:r>
              <a:rPr dirty="0">
                <a:solidFill>
                  <a:srgbClr val="FF0000"/>
                </a:solidFill>
                <a:latin typeface="+mj-lt"/>
              </a:rPr>
              <a:t>Venous Thromboembolism: Prophylaxis &amp; Escalation</a:t>
            </a:r>
          </a:p>
        </p:txBody>
      </p:sp>
      <p:sp>
        <p:nvSpPr>
          <p:cNvPr id="4" name="TextBox 3"/>
          <p:cNvSpPr txBox="1"/>
          <p:nvPr/>
        </p:nvSpPr>
        <p:spPr>
          <a:xfrm>
            <a:off x="731520" y="1645920"/>
            <a:ext cx="10698480" cy="4324261"/>
          </a:xfrm>
          <a:prstGeom prst="rect">
            <a:avLst/>
          </a:prstGeom>
          <a:noFill/>
        </p:spPr>
        <p:txBody>
          <a:bodyPr wrap="square">
            <a:spAutoFit/>
          </a:bodyPr>
          <a:lstStyle/>
          <a:p>
            <a:pPr>
              <a:spcAft>
                <a:spcPts val="1400"/>
              </a:spcAft>
            </a:pPr>
            <a:r>
              <a:rPr sz="2000" b="1" dirty="0" err="1">
                <a:solidFill>
                  <a:srgbClr val="FF0000"/>
                </a:solidFill>
              </a:rPr>
              <a:t>Hypercoagulable</a:t>
            </a:r>
            <a:r>
              <a:rPr sz="2000" b="1" dirty="0">
                <a:solidFill>
                  <a:srgbClr val="FF0000"/>
                </a:solidFill>
              </a:rPr>
              <a:t> Status Metrics:</a:t>
            </a:r>
            <a:r>
              <a:rPr sz="2000" dirty="0">
                <a:solidFill>
                  <a:srgbClr val="FF0000"/>
                </a:solidFill>
              </a:rPr>
              <a:t> Bariatric profiles present a profound baseline </a:t>
            </a:r>
            <a:r>
              <a:rPr sz="2000" dirty="0" err="1">
                <a:solidFill>
                  <a:srgbClr val="FF0000"/>
                </a:solidFill>
              </a:rPr>
              <a:t>hypercoagulable</a:t>
            </a:r>
            <a:r>
              <a:rPr sz="2000" dirty="0">
                <a:solidFill>
                  <a:srgbClr val="FF0000"/>
                </a:solidFill>
              </a:rPr>
              <a:t> state</a:t>
            </a:r>
            <a:r>
              <a:rPr sz="2000" dirty="0">
                <a:solidFill>
                  <a:schemeClr val="bg1"/>
                </a:solidFill>
              </a:rPr>
              <a:t>. Venous stasis is aggravated by intra-abdominal </a:t>
            </a:r>
            <a:r>
              <a:rPr sz="2000" dirty="0" err="1">
                <a:solidFill>
                  <a:schemeClr val="bg1"/>
                </a:solidFill>
              </a:rPr>
              <a:t>pneumoperitoneum</a:t>
            </a:r>
            <a:r>
              <a:rPr sz="2000" dirty="0">
                <a:solidFill>
                  <a:schemeClr val="bg1"/>
                </a:solidFill>
              </a:rPr>
              <a:t> pressure and reverse Trendelenburg positioning.</a:t>
            </a:r>
          </a:p>
          <a:p>
            <a:pPr>
              <a:spcAft>
                <a:spcPts val="1400"/>
              </a:spcAft>
            </a:pPr>
            <a:r>
              <a:rPr sz="2000" b="1" dirty="0">
                <a:solidFill>
                  <a:srgbClr val="FF0000"/>
                </a:solidFill>
              </a:rPr>
              <a:t>Weight-Stratified LMWH Chemoprophylaxis:</a:t>
            </a:r>
            <a:r>
              <a:rPr sz="2000" dirty="0">
                <a:solidFill>
                  <a:srgbClr val="FF0000"/>
                </a:solidFill>
              </a:rPr>
              <a:t> Abandon fixed-dose approaches. </a:t>
            </a:r>
            <a:r>
              <a:rPr sz="2000" dirty="0">
                <a:solidFill>
                  <a:schemeClr val="bg1"/>
                </a:solidFill>
              </a:rPr>
              <a:t>Implement aggressive, weight-adjusted Low-Molecular-Weight Heparin (LMWH) regimens (e.g., Enoxaparin 40mg BID for BMI 40-50; 60mg BID for BMI &gt;50).</a:t>
            </a:r>
          </a:p>
          <a:p>
            <a:pPr>
              <a:spcAft>
                <a:spcPts val="1400"/>
              </a:spcAft>
            </a:pPr>
            <a:r>
              <a:rPr sz="2000" b="1" dirty="0">
                <a:solidFill>
                  <a:srgbClr val="FF0000"/>
                </a:solidFill>
              </a:rPr>
              <a:t>Diagnostic Vigilance in Super-Obese Profiles:</a:t>
            </a:r>
            <a:r>
              <a:rPr sz="2000" dirty="0">
                <a:solidFill>
                  <a:srgbClr val="FF0000"/>
                </a:solidFill>
              </a:rPr>
              <a:t> Maintain a very low threshold for testing. </a:t>
            </a:r>
            <a:r>
              <a:rPr sz="2000" dirty="0" smtClean="0">
                <a:solidFill>
                  <a:schemeClr val="bg1"/>
                </a:solidFill>
              </a:rPr>
              <a:t>  </a:t>
            </a:r>
            <a:r>
              <a:rPr lang="it-IT" sz="2000" dirty="0" smtClean="0">
                <a:solidFill>
                  <a:schemeClr val="bg1"/>
                </a:solidFill>
              </a:rPr>
              <a:t>U</a:t>
            </a:r>
            <a:r>
              <a:rPr sz="2000" dirty="0" err="1" smtClean="0">
                <a:solidFill>
                  <a:schemeClr val="bg1"/>
                </a:solidFill>
              </a:rPr>
              <a:t>nexplained</a:t>
            </a:r>
            <a:r>
              <a:rPr sz="2000" dirty="0" smtClean="0">
                <a:solidFill>
                  <a:schemeClr val="bg1"/>
                </a:solidFill>
              </a:rPr>
              <a:t> </a:t>
            </a:r>
            <a:r>
              <a:rPr sz="2000" dirty="0">
                <a:solidFill>
                  <a:schemeClr val="bg1"/>
                </a:solidFill>
              </a:rPr>
              <a:t>hypoxemia, tachypnea, or sudden acute pleuritic chest </a:t>
            </a:r>
            <a:r>
              <a:rPr sz="2000" dirty="0" smtClean="0">
                <a:solidFill>
                  <a:schemeClr val="bg1"/>
                </a:solidFill>
              </a:rPr>
              <a:t>pain</a:t>
            </a:r>
            <a:r>
              <a:rPr lang="it-IT" sz="2000" dirty="0">
                <a:solidFill>
                  <a:schemeClr val="bg1"/>
                </a:solidFill>
              </a:rPr>
              <a:t> </a:t>
            </a:r>
            <a:r>
              <a:rPr lang="it-IT" sz="2000" dirty="0" smtClean="0">
                <a:solidFill>
                  <a:schemeClr val="bg1"/>
                </a:solidFill>
              </a:rPr>
              <a:t>: </a:t>
            </a:r>
            <a:r>
              <a:rPr lang="it-IT" sz="2000" dirty="0">
                <a:solidFill>
                  <a:srgbClr val="FF0000"/>
                </a:solidFill>
              </a:rPr>
              <a:t>Immediate CT </a:t>
            </a:r>
            <a:r>
              <a:rPr lang="it-IT" sz="2000" dirty="0" err="1">
                <a:solidFill>
                  <a:srgbClr val="FF0000"/>
                </a:solidFill>
              </a:rPr>
              <a:t>Pulmonary</a:t>
            </a:r>
            <a:r>
              <a:rPr lang="it-IT" sz="2000" dirty="0">
                <a:solidFill>
                  <a:srgbClr val="FF0000"/>
                </a:solidFill>
              </a:rPr>
              <a:t> </a:t>
            </a:r>
            <a:r>
              <a:rPr lang="it-IT" sz="2000" dirty="0" err="1">
                <a:solidFill>
                  <a:srgbClr val="FF0000"/>
                </a:solidFill>
              </a:rPr>
              <a:t>Angiography</a:t>
            </a:r>
            <a:r>
              <a:rPr lang="it-IT" sz="2000" dirty="0">
                <a:solidFill>
                  <a:srgbClr val="FF0000"/>
                </a:solidFill>
              </a:rPr>
              <a:t> </a:t>
            </a:r>
            <a:endParaRPr sz="2000" dirty="0">
              <a:solidFill>
                <a:srgbClr val="FF0000"/>
              </a:solidFill>
            </a:endParaRPr>
          </a:p>
          <a:p>
            <a:pPr>
              <a:spcAft>
                <a:spcPts val="1400"/>
              </a:spcAft>
            </a:pPr>
            <a:r>
              <a:rPr sz="2000" b="1" dirty="0">
                <a:solidFill>
                  <a:srgbClr val="FF0000"/>
                </a:solidFill>
              </a:rPr>
              <a:t>Therapeutic Anticoagulation Boundaries:</a:t>
            </a:r>
            <a:r>
              <a:rPr sz="2000" dirty="0">
                <a:solidFill>
                  <a:srgbClr val="FF0000"/>
                </a:solidFill>
              </a:rPr>
              <a:t> </a:t>
            </a:r>
            <a:r>
              <a:rPr lang="it-IT" sz="2000" dirty="0" err="1" smtClean="0">
                <a:solidFill>
                  <a:schemeClr val="bg1"/>
                </a:solidFill>
              </a:rPr>
              <a:t>if</a:t>
            </a:r>
            <a:r>
              <a:rPr sz="2000" dirty="0" smtClean="0">
                <a:solidFill>
                  <a:schemeClr val="bg1"/>
                </a:solidFill>
              </a:rPr>
              <a:t> </a:t>
            </a:r>
            <a:r>
              <a:rPr sz="2000" dirty="0">
                <a:solidFill>
                  <a:schemeClr val="bg1"/>
                </a:solidFill>
              </a:rPr>
              <a:t>Pulmonary Embolism (PE) </a:t>
            </a:r>
            <a:r>
              <a:rPr lang="it-IT" sz="2000" dirty="0" err="1" smtClean="0">
                <a:solidFill>
                  <a:schemeClr val="bg1"/>
                </a:solidFill>
              </a:rPr>
              <a:t>confirmed</a:t>
            </a:r>
            <a:r>
              <a:rPr lang="it-IT" sz="2000" dirty="0" smtClean="0">
                <a:solidFill>
                  <a:schemeClr val="bg1"/>
                </a:solidFill>
              </a:rPr>
              <a:t> :</a:t>
            </a:r>
            <a:r>
              <a:rPr sz="2000" dirty="0" smtClean="0">
                <a:solidFill>
                  <a:schemeClr val="bg1"/>
                </a:solidFill>
              </a:rPr>
              <a:t> </a:t>
            </a:r>
            <a:r>
              <a:rPr sz="2000" dirty="0">
                <a:solidFill>
                  <a:srgbClr val="FF0000"/>
                </a:solidFill>
              </a:rPr>
              <a:t>immediate therapeutic-dose Unfractionated Heparin infusion</a:t>
            </a:r>
            <a:r>
              <a:rPr sz="2000" dirty="0">
                <a:solidFill>
                  <a:schemeClr val="bg1"/>
                </a:solidFill>
              </a:rPr>
              <a:t>. </a:t>
            </a:r>
            <a:r>
              <a:rPr sz="2000" dirty="0">
                <a:solidFill>
                  <a:srgbClr val="FF0000"/>
                </a:solidFill>
              </a:rPr>
              <a:t>Carefully weigh the risk of catastrophic staple-line hemorrhage against life-saving clot resolution.</a:t>
            </a:r>
          </a:p>
        </p:txBody>
      </p:sp>
      <p:sp>
        <p:nvSpPr>
          <p:cNvPr id="5" name="TextBox 4"/>
          <p:cNvSpPr txBox="1"/>
          <p:nvPr/>
        </p:nvSpPr>
        <p:spPr>
          <a:xfrm>
            <a:off x="731520" y="6217920"/>
            <a:ext cx="10698480" cy="523220"/>
          </a:xfrm>
          <a:prstGeom prst="rect">
            <a:avLst/>
          </a:prstGeom>
          <a:noFill/>
        </p:spPr>
        <p:txBody>
          <a:bodyPr wrap="square">
            <a:spAutoFit/>
          </a:bodyPr>
          <a:lstStyle/>
          <a:p>
            <a:pPr>
              <a:defRPr sz="950" i="1">
                <a:solidFill>
                  <a:srgbClr val="A0A6B2"/>
                </a:solidFill>
                <a:latin typeface="Arial"/>
              </a:defRPr>
            </a:pPr>
            <a:r>
              <a:rPr sz="1400" dirty="0" err="1" smtClean="0">
                <a:solidFill>
                  <a:schemeClr val="bg1"/>
                </a:solidFill>
              </a:rPr>
              <a:t>Aminian</a:t>
            </a:r>
            <a:r>
              <a:rPr sz="1400" dirty="0" smtClean="0">
                <a:solidFill>
                  <a:schemeClr val="bg1"/>
                </a:solidFill>
              </a:rPr>
              <a:t> </a:t>
            </a:r>
            <a:r>
              <a:rPr sz="1400" dirty="0">
                <a:solidFill>
                  <a:schemeClr val="bg1"/>
                </a:solidFill>
              </a:rPr>
              <a:t>A, et al. Joint ASMBS/IFSO Guidelines on Prevention and Management of Venous Thromboembolism in Bariatric Surgery. </a:t>
            </a:r>
            <a:r>
              <a:rPr sz="1400" dirty="0" err="1">
                <a:solidFill>
                  <a:schemeClr val="bg1"/>
                </a:solidFill>
              </a:rPr>
              <a:t>Surg</a:t>
            </a:r>
            <a:r>
              <a:rPr sz="1400" dirty="0">
                <a:solidFill>
                  <a:schemeClr val="bg1"/>
                </a:solidFill>
              </a:rPr>
              <a:t> </a:t>
            </a:r>
            <a:r>
              <a:rPr sz="1400" dirty="0" err="1">
                <a:solidFill>
                  <a:schemeClr val="bg1"/>
                </a:solidFill>
              </a:rPr>
              <a:t>Obes</a:t>
            </a:r>
            <a:r>
              <a:rPr sz="1400" dirty="0">
                <a:solidFill>
                  <a:schemeClr val="bg1"/>
                </a:solidFill>
              </a:rPr>
              <a:t> </a:t>
            </a:r>
            <a:r>
              <a:rPr sz="1400" dirty="0" err="1">
                <a:solidFill>
                  <a:schemeClr val="bg1"/>
                </a:solidFill>
              </a:rPr>
              <a:t>Relat</a:t>
            </a:r>
            <a:r>
              <a:rPr sz="1400" dirty="0">
                <a:solidFill>
                  <a:schemeClr val="bg1"/>
                </a:solidFill>
              </a:rPr>
              <a:t> Dis. 2023;19(8):745-758.</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00110"/>
          </a:xfrm>
          <a:prstGeom prst="rect">
            <a:avLst/>
          </a:prstGeom>
          <a:noFill/>
        </p:spPr>
        <p:txBody>
          <a:bodyPr wrap="square">
            <a:spAutoFit/>
          </a:bodyPr>
          <a:lstStyle/>
          <a:p>
            <a:pPr>
              <a:defRPr sz="1000" b="1">
                <a:solidFill>
                  <a:srgbClr val="009688"/>
                </a:solidFill>
                <a:latin typeface="Arial"/>
              </a:defRPr>
            </a:pPr>
            <a:r>
              <a:rPr sz="2000" dirty="0">
                <a:solidFill>
                  <a:srgbClr val="00B050"/>
                </a:solidFill>
                <a:latin typeface="+mj-lt"/>
              </a:rPr>
              <a:t>DIAGNOSTICS</a:t>
            </a:r>
          </a:p>
        </p:txBody>
      </p:sp>
      <p:sp>
        <p:nvSpPr>
          <p:cNvPr id="3" name="TextBox 2"/>
          <p:cNvSpPr txBox="1"/>
          <p:nvPr/>
        </p:nvSpPr>
        <p:spPr>
          <a:xfrm>
            <a:off x="731520" y="993337"/>
            <a:ext cx="10698480" cy="461665"/>
          </a:xfrm>
          <a:prstGeom prst="rect">
            <a:avLst/>
          </a:prstGeom>
          <a:noFill/>
        </p:spPr>
        <p:txBody>
          <a:bodyPr wrap="square">
            <a:spAutoFit/>
          </a:bodyPr>
          <a:lstStyle/>
          <a:p>
            <a:pPr>
              <a:defRPr sz="2400" b="1">
                <a:solidFill>
                  <a:srgbClr val="F0F2F5"/>
                </a:solidFill>
                <a:latin typeface="Arial"/>
              </a:defRPr>
            </a:pPr>
            <a:r>
              <a:rPr dirty="0">
                <a:solidFill>
                  <a:srgbClr val="FF0000"/>
                </a:solidFill>
                <a:latin typeface="+mj-lt"/>
              </a:rPr>
              <a:t>Biomarker Kinetics in Early Sepsis Detection</a:t>
            </a:r>
          </a:p>
        </p:txBody>
      </p:sp>
      <p:sp>
        <p:nvSpPr>
          <p:cNvPr id="4" name="TextBox 3"/>
          <p:cNvSpPr txBox="1"/>
          <p:nvPr/>
        </p:nvSpPr>
        <p:spPr>
          <a:xfrm>
            <a:off x="731520" y="1645920"/>
            <a:ext cx="10698480" cy="4324261"/>
          </a:xfrm>
          <a:prstGeom prst="rect">
            <a:avLst/>
          </a:prstGeom>
          <a:noFill/>
        </p:spPr>
        <p:txBody>
          <a:bodyPr wrap="square">
            <a:spAutoFit/>
          </a:bodyPr>
          <a:lstStyle/>
          <a:p>
            <a:pPr>
              <a:spcAft>
                <a:spcPts val="1400"/>
              </a:spcAft>
            </a:pPr>
            <a:r>
              <a:rPr sz="2000" b="1" dirty="0">
                <a:solidFill>
                  <a:srgbClr val="FF0000"/>
                </a:solidFill>
              </a:rPr>
              <a:t>C-Reactive Protein (CRP) Trajectory:</a:t>
            </a:r>
            <a:r>
              <a:rPr sz="2000" dirty="0">
                <a:solidFill>
                  <a:schemeClr val="bg1"/>
                </a:solidFill>
              </a:rPr>
              <a:t> Track the exact kinetic trajectory rather than isolated values. </a:t>
            </a:r>
            <a:r>
              <a:rPr sz="2000" dirty="0">
                <a:solidFill>
                  <a:srgbClr val="FF0000"/>
                </a:solidFill>
              </a:rPr>
              <a:t>A sharp, non-remitting rise in CRP beyond a threshold of 150 mg/L on Postoperative Day 3 (POD 3) highly correlates with anastomotic </a:t>
            </a:r>
            <a:r>
              <a:rPr sz="2000" dirty="0" smtClean="0">
                <a:solidFill>
                  <a:srgbClr val="FF0000"/>
                </a:solidFill>
              </a:rPr>
              <a:t>compromise</a:t>
            </a:r>
            <a:r>
              <a:rPr lang="it-IT" sz="2000" dirty="0">
                <a:solidFill>
                  <a:srgbClr val="FF0000"/>
                </a:solidFill>
              </a:rPr>
              <a:t> </a:t>
            </a:r>
            <a:endParaRPr sz="2000" dirty="0">
              <a:solidFill>
                <a:srgbClr val="FF0000"/>
              </a:solidFill>
            </a:endParaRPr>
          </a:p>
          <a:p>
            <a:pPr>
              <a:spcAft>
                <a:spcPts val="1400"/>
              </a:spcAft>
            </a:pPr>
            <a:r>
              <a:rPr sz="2000" b="1" dirty="0" err="1">
                <a:solidFill>
                  <a:srgbClr val="FF0000"/>
                </a:solidFill>
              </a:rPr>
              <a:t>Procalcitonin</a:t>
            </a:r>
            <a:r>
              <a:rPr sz="2000" b="1" dirty="0">
                <a:solidFill>
                  <a:srgbClr val="FF0000"/>
                </a:solidFill>
              </a:rPr>
              <a:t> (PCT) Specificity Value:</a:t>
            </a:r>
            <a:r>
              <a:rPr sz="2000" dirty="0">
                <a:solidFill>
                  <a:srgbClr val="FF0000"/>
                </a:solidFill>
              </a:rPr>
              <a:t> </a:t>
            </a:r>
            <a:r>
              <a:rPr sz="2000" dirty="0" smtClean="0">
                <a:solidFill>
                  <a:schemeClr val="bg1"/>
                </a:solidFill>
              </a:rPr>
              <a:t> </a:t>
            </a:r>
            <a:r>
              <a:rPr sz="2000" dirty="0">
                <a:solidFill>
                  <a:srgbClr val="FF0000"/>
                </a:solidFill>
              </a:rPr>
              <a:t>highly specific indicator for bacterial peritonitis. </a:t>
            </a:r>
            <a:r>
              <a:rPr sz="2000" dirty="0">
                <a:solidFill>
                  <a:schemeClr val="bg1"/>
                </a:solidFill>
              </a:rPr>
              <a:t>It effectively differentiates standard, expected post-surgical tissue inflammation from true intra-abdominal infectious complications.</a:t>
            </a:r>
          </a:p>
          <a:p>
            <a:pPr>
              <a:spcAft>
                <a:spcPts val="1400"/>
              </a:spcAft>
            </a:pPr>
            <a:r>
              <a:rPr sz="2000" b="1" dirty="0">
                <a:solidFill>
                  <a:srgbClr val="FF0000"/>
                </a:solidFill>
              </a:rPr>
              <a:t>The </a:t>
            </a:r>
            <a:r>
              <a:rPr sz="2000" b="1" dirty="0" smtClean="0">
                <a:solidFill>
                  <a:srgbClr val="FF0000"/>
                </a:solidFill>
              </a:rPr>
              <a:t>Leukocytosis </a:t>
            </a:r>
            <a:r>
              <a:rPr sz="2000" b="1" dirty="0" smtClean="0">
                <a:solidFill>
                  <a:schemeClr val="bg1"/>
                </a:solidFill>
              </a:rPr>
              <a:t>Fallacy:</a:t>
            </a:r>
            <a:r>
              <a:rPr sz="2000" dirty="0" smtClean="0">
                <a:solidFill>
                  <a:schemeClr val="bg1"/>
                </a:solidFill>
              </a:rPr>
              <a:t> White Blood Cell (WBC) counts are notoriously volatile and non-specific postoperatively</a:t>
            </a:r>
            <a:r>
              <a:rPr lang="it-IT" sz="2000" dirty="0" smtClean="0">
                <a:solidFill>
                  <a:schemeClr val="bg1"/>
                </a:solidFill>
              </a:rPr>
              <a:t>.</a:t>
            </a:r>
            <a:r>
              <a:rPr sz="2000" dirty="0" smtClean="0">
                <a:solidFill>
                  <a:srgbClr val="FF0000"/>
                </a:solidFill>
              </a:rPr>
              <a:t> </a:t>
            </a:r>
            <a:r>
              <a:rPr sz="2000" dirty="0">
                <a:solidFill>
                  <a:srgbClr val="FF0000"/>
                </a:solidFill>
              </a:rPr>
              <a:t>The absence of leukocytosis should NEVER delay intervention if clinical or kinetic biomarkers </a:t>
            </a:r>
            <a:r>
              <a:rPr sz="2000" dirty="0" smtClean="0">
                <a:solidFill>
                  <a:srgbClr val="FF0000"/>
                </a:solidFill>
              </a:rPr>
              <a:t>trend </a:t>
            </a:r>
            <a:r>
              <a:rPr sz="2000" dirty="0">
                <a:solidFill>
                  <a:srgbClr val="FF0000"/>
                </a:solidFill>
              </a:rPr>
              <a:t>upward.</a:t>
            </a:r>
          </a:p>
          <a:p>
            <a:pPr>
              <a:spcAft>
                <a:spcPts val="1400"/>
              </a:spcAft>
            </a:pPr>
            <a:r>
              <a:rPr sz="2000" b="1" dirty="0">
                <a:solidFill>
                  <a:srgbClr val="FF0000"/>
                </a:solidFill>
              </a:rPr>
              <a:t>Diagnostic Integration Protocol:</a:t>
            </a:r>
            <a:r>
              <a:rPr sz="2000" dirty="0">
                <a:solidFill>
                  <a:srgbClr val="FF0000"/>
                </a:solidFill>
              </a:rPr>
              <a:t> </a:t>
            </a:r>
            <a:r>
              <a:rPr sz="2000" dirty="0">
                <a:solidFill>
                  <a:schemeClr val="bg1"/>
                </a:solidFill>
              </a:rPr>
              <a:t>Combine systematic kinetic biomarker tracking with bedside vitals. A rising CRP paired with a sustained heart rate over 100 bpm mandates immediate cross-sectional imaging or surgical exploration.</a:t>
            </a:r>
          </a:p>
        </p:txBody>
      </p:sp>
      <p:sp>
        <p:nvSpPr>
          <p:cNvPr id="5" name="TextBox 4"/>
          <p:cNvSpPr txBox="1"/>
          <p:nvPr/>
        </p:nvSpPr>
        <p:spPr>
          <a:xfrm>
            <a:off x="731520" y="6161099"/>
            <a:ext cx="10698480" cy="523220"/>
          </a:xfrm>
          <a:prstGeom prst="rect">
            <a:avLst/>
          </a:prstGeom>
          <a:noFill/>
        </p:spPr>
        <p:txBody>
          <a:bodyPr wrap="square">
            <a:spAutoFit/>
          </a:bodyPr>
          <a:lstStyle/>
          <a:p>
            <a:pPr>
              <a:defRPr sz="950" i="1">
                <a:solidFill>
                  <a:srgbClr val="A0A6B2"/>
                </a:solidFill>
                <a:latin typeface="Arial"/>
              </a:defRPr>
            </a:pPr>
            <a:r>
              <a:rPr sz="1400" dirty="0" err="1" smtClean="0">
                <a:solidFill>
                  <a:schemeClr val="bg1"/>
                </a:solidFill>
              </a:rPr>
              <a:t>Albanopoulos</a:t>
            </a:r>
            <a:r>
              <a:rPr sz="1400" dirty="0" smtClean="0">
                <a:solidFill>
                  <a:schemeClr val="bg1"/>
                </a:solidFill>
              </a:rPr>
              <a:t> </a:t>
            </a:r>
            <a:r>
              <a:rPr sz="1400" dirty="0">
                <a:solidFill>
                  <a:schemeClr val="bg1"/>
                </a:solidFill>
              </a:rPr>
              <a:t>K, et al. C-reactive protein kinetics as an early predictor of postoperative complications after bariatric surgery</a:t>
            </a:r>
            <a:r>
              <a:rPr sz="1400" dirty="0" smtClean="0">
                <a:solidFill>
                  <a:schemeClr val="bg1"/>
                </a:solidFill>
              </a:rPr>
              <a:t>.</a:t>
            </a:r>
            <a:endParaRPr lang="it-IT" sz="1400" dirty="0" smtClean="0">
              <a:solidFill>
                <a:schemeClr val="bg1"/>
              </a:solidFill>
            </a:endParaRPr>
          </a:p>
          <a:p>
            <a:pPr>
              <a:defRPr sz="950" i="1">
                <a:solidFill>
                  <a:srgbClr val="A0A6B2"/>
                </a:solidFill>
                <a:latin typeface="Arial"/>
              </a:defRPr>
            </a:pPr>
            <a:r>
              <a:rPr sz="1400" dirty="0" smtClean="0">
                <a:solidFill>
                  <a:schemeClr val="bg1"/>
                </a:solidFill>
              </a:rPr>
              <a:t> </a:t>
            </a:r>
            <a:r>
              <a:rPr sz="1400" dirty="0" err="1">
                <a:solidFill>
                  <a:schemeClr val="bg1"/>
                </a:solidFill>
              </a:rPr>
              <a:t>Surg</a:t>
            </a:r>
            <a:r>
              <a:rPr sz="1400" dirty="0">
                <a:solidFill>
                  <a:schemeClr val="bg1"/>
                </a:solidFill>
              </a:rPr>
              <a:t> </a:t>
            </a:r>
            <a:r>
              <a:rPr sz="1400" dirty="0" err="1">
                <a:solidFill>
                  <a:schemeClr val="bg1"/>
                </a:solidFill>
              </a:rPr>
              <a:t>Endosc</a:t>
            </a:r>
            <a:r>
              <a:rPr sz="1400" dirty="0">
                <a:solidFill>
                  <a:schemeClr val="bg1"/>
                </a:solidFill>
              </a:rPr>
              <a:t>. 2020;34(7):3112-3119.</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400110"/>
          </a:xfrm>
          <a:prstGeom prst="rect">
            <a:avLst/>
          </a:prstGeom>
          <a:noFill/>
        </p:spPr>
        <p:txBody>
          <a:bodyPr wrap="square">
            <a:spAutoFit/>
          </a:bodyPr>
          <a:lstStyle/>
          <a:p>
            <a:pPr>
              <a:defRPr sz="1000" b="1">
                <a:solidFill>
                  <a:srgbClr val="009688"/>
                </a:solidFill>
                <a:latin typeface="Arial"/>
              </a:defRPr>
            </a:pPr>
            <a:r>
              <a:rPr sz="2000" dirty="0">
                <a:latin typeface="+mj-lt"/>
              </a:rPr>
              <a:t>DECISION TREE</a:t>
            </a:r>
          </a:p>
        </p:txBody>
      </p:sp>
      <p:sp>
        <p:nvSpPr>
          <p:cNvPr id="3" name="TextBox 2"/>
          <p:cNvSpPr txBox="1"/>
          <p:nvPr/>
        </p:nvSpPr>
        <p:spPr>
          <a:xfrm>
            <a:off x="731520" y="849888"/>
            <a:ext cx="10698480" cy="461665"/>
          </a:xfrm>
          <a:prstGeom prst="rect">
            <a:avLst/>
          </a:prstGeom>
          <a:noFill/>
        </p:spPr>
        <p:txBody>
          <a:bodyPr wrap="square">
            <a:spAutoFit/>
          </a:bodyPr>
          <a:lstStyle/>
          <a:p>
            <a:pPr>
              <a:defRPr sz="2400" b="1">
                <a:solidFill>
                  <a:srgbClr val="F0F2F5"/>
                </a:solidFill>
                <a:latin typeface="Arial"/>
              </a:defRPr>
            </a:pPr>
            <a:r>
              <a:rPr dirty="0">
                <a:solidFill>
                  <a:srgbClr val="FF0000"/>
                </a:solidFill>
                <a:latin typeface="+mj-lt"/>
              </a:rPr>
              <a:t>Emergency Management Stratification Protocol</a:t>
            </a:r>
          </a:p>
        </p:txBody>
      </p:sp>
      <p:graphicFrame>
        <p:nvGraphicFramePr>
          <p:cNvPr id="4" name="Table 3"/>
          <p:cNvGraphicFramePr>
            <a:graphicFrameLocks noGrp="1"/>
          </p:cNvGraphicFramePr>
          <p:nvPr>
            <p:extLst>
              <p:ext uri="{D42A27DB-BD31-4B8C-83A1-F6EECF244321}">
                <p14:modId xmlns:p14="http://schemas.microsoft.com/office/powerpoint/2010/main" val="2909767839"/>
              </p:ext>
            </p:extLst>
          </p:nvPr>
        </p:nvGraphicFramePr>
        <p:xfrm>
          <a:off x="731520" y="1632823"/>
          <a:ext cx="10698480" cy="4828012"/>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943346">
                <a:tc>
                  <a:txBody>
                    <a:bodyPr/>
                    <a:lstStyle/>
                    <a:p>
                      <a:pPr algn="ctr">
                        <a:defRPr sz="1400" b="1">
                          <a:solidFill>
                            <a:srgbClr val="F0F2F5"/>
                          </a:solidFill>
                        </a:defRPr>
                      </a:pPr>
                      <a:r>
                        <a:rPr dirty="0"/>
                        <a:t>Clinical Profile</a:t>
                      </a:r>
                    </a:p>
                  </a:txBody>
                  <a:tcPr>
                    <a:solidFill>
                      <a:schemeClr val="bg1"/>
                    </a:solidFill>
                  </a:tcPr>
                </a:tc>
                <a:tc>
                  <a:txBody>
                    <a:bodyPr/>
                    <a:lstStyle/>
                    <a:p>
                      <a:pPr algn="ctr">
                        <a:defRPr sz="1400" b="1">
                          <a:solidFill>
                            <a:srgbClr val="F0F2F5"/>
                          </a:solidFill>
                        </a:defRPr>
                      </a:pPr>
                      <a:r>
                        <a:t>Hemodynamically Stable</a:t>
                      </a:r>
                    </a:p>
                  </a:txBody>
                  <a:tcPr>
                    <a:solidFill>
                      <a:schemeClr val="bg1"/>
                    </a:solidFill>
                  </a:tcPr>
                </a:tc>
                <a:tc>
                  <a:txBody>
                    <a:bodyPr/>
                    <a:lstStyle/>
                    <a:p>
                      <a:pPr algn="ctr">
                        <a:defRPr sz="1400" b="1">
                          <a:solidFill>
                            <a:srgbClr val="F0F2F5"/>
                          </a:solidFill>
                        </a:defRPr>
                      </a:pPr>
                      <a:r>
                        <a:rPr dirty="0"/>
                        <a:t>Hemodynamically Unstable</a:t>
                      </a:r>
                    </a:p>
                  </a:txBody>
                  <a:tcPr>
                    <a:solidFill>
                      <a:srgbClr val="FF0000"/>
                    </a:solidFill>
                  </a:tcPr>
                </a:tc>
                <a:extLst>
                  <a:ext uri="{0D108BD9-81ED-4DB2-BD59-A6C34878D82A}">
                    <a16:rowId xmlns:a16="http://schemas.microsoft.com/office/drawing/2014/main" val="10000"/>
                  </a:ext>
                </a:extLst>
              </a:tr>
              <a:tr h="1093084">
                <a:tc>
                  <a:txBody>
                    <a:bodyPr/>
                    <a:lstStyle/>
                    <a:p>
                      <a:pPr>
                        <a:defRPr sz="1300" b="1">
                          <a:solidFill>
                            <a:srgbClr val="009688"/>
                          </a:solidFill>
                        </a:defRPr>
                      </a:pPr>
                      <a:r>
                        <a:rPr dirty="0"/>
                        <a:t>Acute Hemorrhage</a:t>
                      </a:r>
                    </a:p>
                  </a:txBody>
                  <a:tcPr>
                    <a:solidFill>
                      <a:schemeClr val="bg1"/>
                    </a:solidFill>
                  </a:tcPr>
                </a:tc>
                <a:tc>
                  <a:txBody>
                    <a:bodyPr/>
                    <a:lstStyle/>
                    <a:p>
                      <a:pPr>
                        <a:defRPr sz="1300" b="0">
                          <a:solidFill>
                            <a:srgbClr val="F0F2F5"/>
                          </a:solidFill>
                        </a:defRPr>
                      </a:pPr>
                      <a:r>
                        <a:rPr dirty="0"/>
                        <a:t>• </a:t>
                      </a:r>
                      <a:r>
                        <a:rPr dirty="0" err="1"/>
                        <a:t>Crossmatch</a:t>
                      </a:r>
                      <a:r>
                        <a:rPr dirty="0"/>
                        <a:t> &amp; Monitor </a:t>
                      </a:r>
                      <a:r>
                        <a:rPr dirty="0" err="1"/>
                        <a:t>Hb</a:t>
                      </a:r>
                      <a:endParaRPr dirty="0"/>
                    </a:p>
                    <a:p>
                      <a:r>
                        <a:rPr dirty="0"/>
                        <a:t>• Correct Coagulopathy</a:t>
                      </a:r>
                    </a:p>
                    <a:p>
                      <a:r>
                        <a:rPr dirty="0"/>
                        <a:t>• Low threshold for </a:t>
                      </a:r>
                      <a:r>
                        <a:rPr dirty="0" err="1"/>
                        <a:t>Angio</a:t>
                      </a:r>
                      <a:r>
                        <a:rPr dirty="0"/>
                        <a:t>-embolization</a:t>
                      </a:r>
                    </a:p>
                  </a:txBody>
                  <a:tcPr>
                    <a:solidFill>
                      <a:schemeClr val="bg1"/>
                    </a:solidFill>
                  </a:tcPr>
                </a:tc>
                <a:tc>
                  <a:txBody>
                    <a:bodyPr/>
                    <a:lstStyle/>
                    <a:p>
                      <a:pPr>
                        <a:defRPr sz="1300" b="0">
                          <a:solidFill>
                            <a:srgbClr val="F0F2F5"/>
                          </a:solidFill>
                        </a:defRPr>
                      </a:pPr>
                      <a:r>
                        <a:rPr dirty="0"/>
                        <a:t>• </a:t>
                      </a:r>
                      <a:r>
                        <a:rPr lang="it-IT" dirty="0" smtClean="0"/>
                        <a:t>    </a:t>
                      </a:r>
                      <a:r>
                        <a:rPr dirty="0" smtClean="0"/>
                        <a:t>Aggressive </a:t>
                      </a:r>
                      <a:r>
                        <a:rPr dirty="0"/>
                        <a:t>Fluid </a:t>
                      </a:r>
                      <a:r>
                        <a:rPr dirty="0" smtClean="0"/>
                        <a:t>Resuscitation</a:t>
                      </a:r>
                      <a:endParaRPr lang="it-IT" dirty="0" smtClean="0"/>
                    </a:p>
                    <a:p>
                      <a:pPr>
                        <a:defRPr sz="1300" b="0">
                          <a:solidFill>
                            <a:srgbClr val="F0F2F5"/>
                          </a:solidFill>
                        </a:defRPr>
                      </a:pPr>
                      <a:endParaRPr lang="it-IT" dirty="0" smtClean="0"/>
                    </a:p>
                    <a:p>
                      <a:pPr marL="285750" indent="-285750">
                        <a:buFont typeface="Arial" panose="020B0604020202020204" pitchFamily="34" charset="0"/>
                        <a:buChar char="•"/>
                        <a:defRPr sz="1300" b="0">
                          <a:solidFill>
                            <a:srgbClr val="F0F2F5"/>
                          </a:solidFill>
                        </a:defRPr>
                      </a:pPr>
                      <a:r>
                        <a:rPr lang="it-IT" dirty="0" err="1" smtClean="0"/>
                        <a:t>Emergent</a:t>
                      </a:r>
                      <a:r>
                        <a:rPr lang="it-IT" dirty="0" smtClean="0"/>
                        <a:t> </a:t>
                      </a:r>
                      <a:r>
                        <a:rPr lang="it-IT" dirty="0" err="1" smtClean="0"/>
                        <a:t>Laparoscopic</a:t>
                      </a:r>
                      <a:r>
                        <a:rPr lang="it-IT" dirty="0" smtClean="0"/>
                        <a:t> Re-</a:t>
                      </a:r>
                      <a:r>
                        <a:rPr lang="it-IT" dirty="0" err="1" smtClean="0"/>
                        <a:t>intervention</a:t>
                      </a:r>
                      <a:endParaRPr lang="it-IT" dirty="0" smtClean="0"/>
                    </a:p>
                    <a:p>
                      <a:pPr>
                        <a:defRPr sz="1300" b="0">
                          <a:solidFill>
                            <a:srgbClr val="F0F2F5"/>
                          </a:solidFill>
                        </a:defRPr>
                      </a:pPr>
                      <a:endParaRPr dirty="0"/>
                    </a:p>
                    <a:p>
                      <a:r>
                        <a:rPr dirty="0"/>
                        <a:t>• </a:t>
                      </a:r>
                      <a:r>
                        <a:rPr dirty="0" err="1"/>
                        <a:t>Uncrossmatched</a:t>
                      </a:r>
                      <a:r>
                        <a:rPr dirty="0"/>
                        <a:t> Blood Transfusion</a:t>
                      </a:r>
                    </a:p>
                    <a:p>
                      <a:r>
                        <a:rPr dirty="0"/>
                        <a:t>• IMMEDIATE Laparoscopic Re-exploration</a:t>
                      </a:r>
                    </a:p>
                  </a:txBody>
                  <a:tcPr>
                    <a:solidFill>
                      <a:schemeClr val="bg1"/>
                    </a:solidFill>
                  </a:tcPr>
                </a:tc>
                <a:extLst>
                  <a:ext uri="{0D108BD9-81ED-4DB2-BD59-A6C34878D82A}">
                    <a16:rowId xmlns:a16="http://schemas.microsoft.com/office/drawing/2014/main" val="10001"/>
                  </a:ext>
                </a:extLst>
              </a:tr>
              <a:tr h="943346">
                <a:tc>
                  <a:txBody>
                    <a:bodyPr/>
                    <a:lstStyle/>
                    <a:p>
                      <a:pPr>
                        <a:defRPr sz="1300" b="1">
                          <a:solidFill>
                            <a:srgbClr val="009688"/>
                          </a:solidFill>
                        </a:defRPr>
                      </a:pPr>
                      <a:r>
                        <a:t>Suspected Anastomotic Leak</a:t>
                      </a:r>
                    </a:p>
                  </a:txBody>
                  <a:tcPr>
                    <a:solidFill>
                      <a:schemeClr val="bg1"/>
                    </a:solidFill>
                  </a:tcPr>
                </a:tc>
                <a:tc>
                  <a:txBody>
                    <a:bodyPr/>
                    <a:lstStyle/>
                    <a:p>
                      <a:pPr>
                        <a:defRPr sz="1300" b="0">
                          <a:solidFill>
                            <a:srgbClr val="F0F2F5"/>
                          </a:solidFill>
                        </a:defRPr>
                      </a:pPr>
                      <a:r>
                        <a:rPr dirty="0"/>
                        <a:t>• Urgent CT Abdomen with oral contrast</a:t>
                      </a:r>
                    </a:p>
                    <a:p>
                      <a:r>
                        <a:rPr dirty="0"/>
                        <a:t>• Empirical Broad-Spectrum Antibiotics</a:t>
                      </a:r>
                    </a:p>
                    <a:p>
                      <a:r>
                        <a:rPr dirty="0"/>
                        <a:t>• Consider </a:t>
                      </a:r>
                      <a:r>
                        <a:rPr dirty="0" err="1"/>
                        <a:t>Endoluminal</a:t>
                      </a:r>
                      <a:r>
                        <a:rPr dirty="0"/>
                        <a:t> Stent / Pigtail</a:t>
                      </a:r>
                    </a:p>
                  </a:txBody>
                  <a:tcPr>
                    <a:solidFill>
                      <a:schemeClr val="bg1"/>
                    </a:solidFill>
                  </a:tcPr>
                </a:tc>
                <a:tc>
                  <a:txBody>
                    <a:bodyPr/>
                    <a:lstStyle/>
                    <a:p>
                      <a:pPr>
                        <a:defRPr sz="1300" b="0">
                          <a:solidFill>
                            <a:srgbClr val="F0F2F5"/>
                          </a:solidFill>
                        </a:defRPr>
                      </a:pPr>
                      <a:r>
                        <a:rPr dirty="0"/>
                        <a:t>• </a:t>
                      </a:r>
                      <a:r>
                        <a:rPr lang="it-IT" dirty="0" smtClean="0"/>
                        <a:t>    EMERGENT</a:t>
                      </a:r>
                      <a:r>
                        <a:rPr lang="it-IT" baseline="0" dirty="0" smtClean="0"/>
                        <a:t> </a:t>
                      </a:r>
                      <a:r>
                        <a:rPr dirty="0" smtClean="0"/>
                        <a:t> </a:t>
                      </a:r>
                      <a:r>
                        <a:rPr dirty="0"/>
                        <a:t>CT </a:t>
                      </a:r>
                      <a:r>
                        <a:rPr dirty="0" smtClean="0"/>
                        <a:t>SCAN</a:t>
                      </a:r>
                      <a:endParaRPr lang="it-IT" dirty="0" smtClean="0"/>
                    </a:p>
                    <a:p>
                      <a:pPr>
                        <a:defRPr sz="1300" b="0">
                          <a:solidFill>
                            <a:srgbClr val="F0F2F5"/>
                          </a:solidFill>
                        </a:defRPr>
                      </a:pPr>
                      <a:endParaRPr lang="it-IT" dirty="0" smtClean="0"/>
                    </a:p>
                    <a:p>
                      <a:pPr marL="285750" indent="-285750">
                        <a:buFont typeface="Arial" panose="020B0604020202020204" pitchFamily="34" charset="0"/>
                        <a:buChar char="•"/>
                        <a:defRPr sz="1300" b="0">
                          <a:solidFill>
                            <a:srgbClr val="F0F2F5"/>
                          </a:solidFill>
                        </a:defRPr>
                      </a:pPr>
                      <a:r>
                        <a:rPr lang="it-IT" dirty="0" err="1" smtClean="0"/>
                        <a:t>Emergent</a:t>
                      </a:r>
                      <a:r>
                        <a:rPr lang="it-IT" dirty="0" smtClean="0"/>
                        <a:t> </a:t>
                      </a:r>
                      <a:r>
                        <a:rPr lang="it-IT" dirty="0" err="1" smtClean="0"/>
                        <a:t>Laparoscopic</a:t>
                      </a:r>
                      <a:r>
                        <a:rPr lang="it-IT" dirty="0" smtClean="0"/>
                        <a:t> Re-</a:t>
                      </a:r>
                      <a:r>
                        <a:rPr lang="it-IT" dirty="0" err="1" smtClean="0"/>
                        <a:t>intervention</a:t>
                      </a:r>
                      <a:endParaRPr dirty="0"/>
                    </a:p>
                    <a:p>
                      <a:r>
                        <a:rPr dirty="0"/>
                        <a:t>• Immediate Laparoscopic Washout</a:t>
                      </a:r>
                    </a:p>
                    <a:p>
                      <a:r>
                        <a:rPr dirty="0"/>
                        <a:t>• Primary Repair + Wide Drainage</a:t>
                      </a:r>
                    </a:p>
                  </a:txBody>
                  <a:tcPr>
                    <a:solidFill>
                      <a:schemeClr val="bg1"/>
                    </a:solidFill>
                  </a:tcPr>
                </a:tc>
                <a:extLst>
                  <a:ext uri="{0D108BD9-81ED-4DB2-BD59-A6C34878D82A}">
                    <a16:rowId xmlns:a16="http://schemas.microsoft.com/office/drawing/2014/main" val="10002"/>
                  </a:ext>
                </a:extLst>
              </a:tr>
              <a:tr h="943346">
                <a:tc>
                  <a:txBody>
                    <a:bodyPr/>
                    <a:lstStyle/>
                    <a:p>
                      <a:pPr>
                        <a:defRPr sz="1300" b="1">
                          <a:solidFill>
                            <a:srgbClr val="009688"/>
                          </a:solidFill>
                        </a:defRPr>
                      </a:pPr>
                      <a:r>
                        <a:rPr dirty="0"/>
                        <a:t>Mechanical Loop Obstruction</a:t>
                      </a:r>
                    </a:p>
                  </a:txBody>
                  <a:tcPr>
                    <a:solidFill>
                      <a:schemeClr val="bg1"/>
                    </a:solidFill>
                  </a:tcPr>
                </a:tc>
                <a:tc>
                  <a:txBody>
                    <a:bodyPr/>
                    <a:lstStyle/>
                    <a:p>
                      <a:pPr>
                        <a:defRPr sz="1300" b="0">
                          <a:solidFill>
                            <a:srgbClr val="F0F2F5"/>
                          </a:solidFill>
                        </a:defRPr>
                      </a:pPr>
                      <a:r>
                        <a:t>• Strict NPO + Aggressive IV Fluids</a:t>
                      </a:r>
                    </a:p>
                    <a:p>
                      <a:r>
                        <a:t>• Nasogastric Tube Decompression</a:t>
                      </a:r>
                    </a:p>
                    <a:p>
                      <a:r>
                        <a:t>• Serial Abdominal Exams (Max 24h)</a:t>
                      </a:r>
                    </a:p>
                  </a:txBody>
                  <a:tcPr>
                    <a:solidFill>
                      <a:schemeClr val="bg1"/>
                    </a:solidFill>
                  </a:tcPr>
                </a:tc>
                <a:tc>
                  <a:txBody>
                    <a:bodyPr/>
                    <a:lstStyle/>
                    <a:p>
                      <a:pPr>
                        <a:defRPr sz="1300" b="0">
                          <a:solidFill>
                            <a:srgbClr val="F0F2F5"/>
                          </a:solidFill>
                        </a:defRPr>
                      </a:pPr>
                      <a:r>
                        <a:rPr dirty="0"/>
                        <a:t>• Emergent Laparoscopic Re-intervention</a:t>
                      </a:r>
                    </a:p>
                    <a:p>
                      <a:r>
                        <a:rPr dirty="0"/>
                        <a:t>• Lysis of Adhesions / Realignment</a:t>
                      </a:r>
                    </a:p>
                    <a:p>
                      <a:r>
                        <a:rPr dirty="0"/>
                        <a:t>• Loop Revision / Pouch Salvage</a:t>
                      </a:r>
                    </a:p>
                  </a:txBody>
                  <a:tcPr>
                    <a:solidFill>
                      <a:schemeClr val="bg1"/>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731520" y="6217920"/>
            <a:ext cx="10698480" cy="307777"/>
          </a:xfrm>
          <a:prstGeom prst="rect">
            <a:avLst/>
          </a:prstGeom>
          <a:noFill/>
        </p:spPr>
        <p:txBody>
          <a:bodyPr wrap="square">
            <a:spAutoFit/>
          </a:bodyPr>
          <a:lstStyle/>
          <a:p>
            <a:pPr>
              <a:defRPr sz="950" i="1">
                <a:solidFill>
                  <a:srgbClr val="A0A6B2"/>
                </a:solidFill>
                <a:latin typeface="Arial"/>
              </a:defRPr>
            </a:pPr>
            <a:r>
              <a:rPr dirty="0" smtClean="0"/>
              <a:t> </a:t>
            </a:r>
            <a:r>
              <a:rPr sz="1400" dirty="0">
                <a:solidFill>
                  <a:schemeClr val="bg1"/>
                </a:solidFill>
              </a:rPr>
              <a:t>Surgical Review Corporation (SRC) &amp; Bariatric Outcomes Longitudinal Database (BOLD) clinical pathways benchmarks.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extBox 1"/>
          <p:cNvSpPr txBox="1"/>
          <p:nvPr/>
        </p:nvSpPr>
        <p:spPr>
          <a:xfrm>
            <a:off x="872923" y="274320"/>
            <a:ext cx="10698480" cy="400110"/>
          </a:xfrm>
          <a:prstGeom prst="rect">
            <a:avLst/>
          </a:prstGeom>
          <a:noFill/>
        </p:spPr>
        <p:txBody>
          <a:bodyPr wrap="square">
            <a:spAutoFit/>
          </a:bodyPr>
          <a:lstStyle/>
          <a:p>
            <a:pPr>
              <a:defRPr sz="1000" b="1">
                <a:solidFill>
                  <a:srgbClr val="009688"/>
                </a:solidFill>
                <a:latin typeface="Arial"/>
              </a:defRPr>
            </a:pPr>
            <a:r>
              <a:rPr sz="2000" dirty="0">
                <a:latin typeface="+mj-lt"/>
              </a:rPr>
              <a:t>TAKE-HOME MESSAGES</a:t>
            </a:r>
          </a:p>
        </p:txBody>
      </p:sp>
      <p:sp>
        <p:nvSpPr>
          <p:cNvPr id="3" name="TextBox 2"/>
          <p:cNvSpPr txBox="1"/>
          <p:nvPr/>
        </p:nvSpPr>
        <p:spPr>
          <a:xfrm>
            <a:off x="1325409" y="906040"/>
            <a:ext cx="10698480" cy="461665"/>
          </a:xfrm>
          <a:prstGeom prst="rect">
            <a:avLst/>
          </a:prstGeom>
          <a:noFill/>
        </p:spPr>
        <p:txBody>
          <a:bodyPr wrap="square">
            <a:spAutoFit/>
          </a:bodyPr>
          <a:lstStyle/>
          <a:p>
            <a:pPr>
              <a:defRPr sz="2400" b="1">
                <a:solidFill>
                  <a:srgbClr val="F0F2F5"/>
                </a:solidFill>
                <a:latin typeface="Arial"/>
              </a:defRPr>
            </a:pPr>
            <a:r>
              <a:rPr dirty="0">
                <a:solidFill>
                  <a:srgbClr val="FF0000"/>
                </a:solidFill>
                <a:latin typeface="+mj-lt"/>
              </a:rPr>
              <a:t>Institutional Mandates and Non-Negotiable Rules</a:t>
            </a:r>
          </a:p>
        </p:txBody>
      </p:sp>
      <p:sp>
        <p:nvSpPr>
          <p:cNvPr id="4" name="TextBox 3"/>
          <p:cNvSpPr txBox="1"/>
          <p:nvPr/>
        </p:nvSpPr>
        <p:spPr>
          <a:xfrm>
            <a:off x="731520" y="1645920"/>
            <a:ext cx="10698480" cy="4016484"/>
          </a:xfrm>
          <a:prstGeom prst="rect">
            <a:avLst/>
          </a:prstGeom>
          <a:noFill/>
        </p:spPr>
        <p:txBody>
          <a:bodyPr wrap="square">
            <a:spAutoFit/>
          </a:bodyPr>
          <a:lstStyle/>
          <a:p>
            <a:pPr>
              <a:spcAft>
                <a:spcPts val="1400"/>
              </a:spcAft>
            </a:pPr>
            <a:r>
              <a:rPr sz="2000" b="1" dirty="0">
                <a:solidFill>
                  <a:srgbClr val="FF0000"/>
                </a:solidFill>
              </a:rPr>
              <a:t>Vitals Trump Diagnostics:</a:t>
            </a:r>
            <a:r>
              <a:rPr sz="2000" dirty="0">
                <a:solidFill>
                  <a:srgbClr val="FF0000"/>
                </a:solidFill>
              </a:rPr>
              <a:t> Clinical acumen must always override technology. </a:t>
            </a:r>
            <a:r>
              <a:rPr sz="2000" dirty="0">
                <a:solidFill>
                  <a:schemeClr val="bg1"/>
                </a:solidFill>
              </a:rPr>
              <a:t>A patient with sustained, unexplained tachycardia (&gt;110-120 bpm) requires operative re-exploration, </a:t>
            </a:r>
            <a:r>
              <a:rPr sz="2000" dirty="0">
                <a:solidFill>
                  <a:srgbClr val="FF0000"/>
                </a:solidFill>
              </a:rPr>
              <a:t>even with normal CT scans.</a:t>
            </a:r>
          </a:p>
          <a:p>
            <a:pPr>
              <a:spcAft>
                <a:spcPts val="1400"/>
              </a:spcAft>
            </a:pPr>
            <a:r>
              <a:rPr sz="2000" b="1" dirty="0">
                <a:solidFill>
                  <a:srgbClr val="FF0000"/>
                </a:solidFill>
              </a:rPr>
              <a:t>The 6-Hour Rule Matrix:</a:t>
            </a:r>
            <a:r>
              <a:rPr sz="2000" dirty="0">
                <a:solidFill>
                  <a:srgbClr val="FF0000"/>
                </a:solidFill>
              </a:rPr>
              <a:t> </a:t>
            </a:r>
            <a:r>
              <a:rPr sz="2000" dirty="0">
                <a:solidFill>
                  <a:schemeClr val="bg1"/>
                </a:solidFill>
              </a:rPr>
              <a:t>The window for optimal salvage closes rapidly. </a:t>
            </a:r>
            <a:r>
              <a:rPr sz="2000" dirty="0">
                <a:solidFill>
                  <a:srgbClr val="FF0000"/>
                </a:solidFill>
              </a:rPr>
              <a:t>Every 6-hour delay directly correlates with an exponential escalation in multi-organ failure and prolonged ICU dependency.</a:t>
            </a:r>
          </a:p>
          <a:p>
            <a:pPr>
              <a:spcAft>
                <a:spcPts val="1400"/>
              </a:spcAft>
            </a:pPr>
            <a:r>
              <a:rPr sz="2000" b="1" dirty="0">
                <a:solidFill>
                  <a:srgbClr val="FF0000"/>
                </a:solidFill>
              </a:rPr>
              <a:t>Standardized Biomarker Auditing:</a:t>
            </a:r>
            <a:r>
              <a:rPr sz="2000" dirty="0">
                <a:solidFill>
                  <a:srgbClr val="FF0000"/>
                </a:solidFill>
              </a:rPr>
              <a:t> </a:t>
            </a:r>
            <a:r>
              <a:rPr sz="2000" dirty="0">
                <a:solidFill>
                  <a:schemeClr val="bg1"/>
                </a:solidFill>
              </a:rPr>
              <a:t>Mandate institutional protocols for sequential CRP and </a:t>
            </a:r>
            <a:r>
              <a:rPr sz="2000" dirty="0" err="1">
                <a:solidFill>
                  <a:schemeClr val="bg1"/>
                </a:solidFill>
              </a:rPr>
              <a:t>Procalcitonin</a:t>
            </a:r>
            <a:r>
              <a:rPr sz="2000" dirty="0">
                <a:solidFill>
                  <a:schemeClr val="bg1"/>
                </a:solidFill>
              </a:rPr>
              <a:t> testing on Postoperative Days 1, 2, and 3.</a:t>
            </a:r>
            <a:r>
              <a:rPr sz="2000" dirty="0">
                <a:solidFill>
                  <a:srgbClr val="FF0000"/>
                </a:solidFill>
              </a:rPr>
              <a:t> Use the kinetic velocity as decision-making criteria.</a:t>
            </a:r>
          </a:p>
          <a:p>
            <a:pPr>
              <a:spcAft>
                <a:spcPts val="1400"/>
              </a:spcAft>
            </a:pPr>
            <a:r>
              <a:rPr sz="2000" b="1" dirty="0" err="1">
                <a:solidFill>
                  <a:srgbClr val="FF0000"/>
                </a:solidFill>
              </a:rPr>
              <a:t>Revisional</a:t>
            </a:r>
            <a:r>
              <a:rPr sz="2000" b="1" dirty="0">
                <a:solidFill>
                  <a:srgbClr val="FF0000"/>
                </a:solidFill>
              </a:rPr>
              <a:t> Threshold Readiness:</a:t>
            </a:r>
            <a:r>
              <a:rPr sz="2000" dirty="0">
                <a:solidFill>
                  <a:srgbClr val="FF0000"/>
                </a:solidFill>
              </a:rPr>
              <a:t> Convert an anatomically or mechanically failed OAGB into a standard Roux-</a:t>
            </a:r>
            <a:r>
              <a:rPr sz="2000" dirty="0" err="1">
                <a:solidFill>
                  <a:srgbClr val="FF0000"/>
                </a:solidFill>
              </a:rPr>
              <a:t>en</a:t>
            </a:r>
            <a:r>
              <a:rPr sz="2000" dirty="0">
                <a:solidFill>
                  <a:srgbClr val="FF0000"/>
                </a:solidFill>
              </a:rPr>
              <a:t>-Y configuration during early revision if acute refractory loops are encountered.</a:t>
            </a:r>
          </a:p>
        </p:txBody>
      </p:sp>
      <p:sp>
        <p:nvSpPr>
          <p:cNvPr id="5" name="TextBox 4"/>
          <p:cNvSpPr txBox="1"/>
          <p:nvPr/>
        </p:nvSpPr>
        <p:spPr>
          <a:xfrm>
            <a:off x="731520" y="6010531"/>
            <a:ext cx="10698480" cy="584775"/>
          </a:xfrm>
          <a:prstGeom prst="rect">
            <a:avLst/>
          </a:prstGeom>
          <a:noFill/>
        </p:spPr>
        <p:txBody>
          <a:bodyPr wrap="square">
            <a:spAutoFit/>
          </a:bodyPr>
          <a:lstStyle/>
          <a:p>
            <a:pPr>
              <a:defRPr sz="950" i="1">
                <a:solidFill>
                  <a:srgbClr val="A0A6B2"/>
                </a:solidFill>
                <a:latin typeface="Arial"/>
              </a:defRPr>
            </a:pPr>
            <a:r>
              <a:rPr sz="1600" dirty="0" smtClean="0">
                <a:solidFill>
                  <a:schemeClr val="bg1"/>
                </a:solidFill>
              </a:rPr>
              <a:t> </a:t>
            </a:r>
            <a:r>
              <a:rPr sz="1600" dirty="0" err="1">
                <a:solidFill>
                  <a:schemeClr val="bg1"/>
                </a:solidFill>
              </a:rPr>
              <a:t>Kermansaravi</a:t>
            </a:r>
            <a:r>
              <a:rPr sz="1600" dirty="0">
                <a:solidFill>
                  <a:schemeClr val="bg1"/>
                </a:solidFill>
              </a:rPr>
              <a:t> M, et al. One Anastomosis Gastric Bypass/Mini Gastric Bypass (OAGB/MGB) Complications: An IFSO Consensus. </a:t>
            </a:r>
            <a:r>
              <a:rPr sz="1600" dirty="0" err="1">
                <a:solidFill>
                  <a:schemeClr val="bg1"/>
                </a:solidFill>
              </a:rPr>
              <a:t>Obes</a:t>
            </a:r>
            <a:r>
              <a:rPr sz="1600" dirty="0">
                <a:solidFill>
                  <a:schemeClr val="bg1"/>
                </a:solidFill>
              </a:rPr>
              <a:t> Surg. 2024;34(3):715-728.</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esia">
  <a:themeElements>
    <a:clrScheme name="Ardesi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Arde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e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TM04033929[[fn=Ardesia]]</Template>
  <TotalTime>276</TotalTime>
  <Words>1652</Words>
  <Application>Microsoft Office PowerPoint</Application>
  <PresentationFormat>Widescreen</PresentationFormat>
  <Paragraphs>102</Paragraphs>
  <Slides>10</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10</vt:i4>
      </vt:variant>
    </vt:vector>
  </HeadingPairs>
  <TitlesOfParts>
    <vt:vector size="17" baseType="lpstr">
      <vt:lpstr>Arial</vt:lpstr>
      <vt:lpstr>Calibri</vt:lpstr>
      <vt:lpstr>Calisto MT</vt:lpstr>
      <vt:lpstr>Times New Roman</vt:lpstr>
      <vt:lpstr>Trebuchet MS</vt:lpstr>
      <vt:lpstr>Wingdings 2</vt:lpstr>
      <vt:lpstr>Ardesia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Emilio Manno</dc:creator>
  <cp:keywords/>
  <dc:description>generated using python-pptx</dc:description>
  <cp:lastModifiedBy>Emilio Manno</cp:lastModifiedBy>
  <cp:revision>33</cp:revision>
  <dcterms:created xsi:type="dcterms:W3CDTF">2013-01-27T09:14:16Z</dcterms:created>
  <dcterms:modified xsi:type="dcterms:W3CDTF">2026-09-15T11:51:07Z</dcterms:modified>
  <cp:category/>
</cp:coreProperties>
</file>